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2762" autoAdjust="0"/>
    <p:restoredTop sz="94660"/>
  </p:normalViewPr>
  <p:slideViewPr>
    <p:cSldViewPr snapToGrid="0">
      <p:cViewPr varScale="1">
        <p:scale>
          <a:sx n="95" d="100"/>
          <a:sy n="95" d="100"/>
        </p:scale>
        <p:origin x="80" y="1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주 김" userId="77d8d457cde16003" providerId="LiveId" clId="{E30D8DA8-9FF2-4FDF-BFB0-3B797CEC2462}"/>
    <pc:docChg chg="modSld">
      <pc:chgData name="민주 김" userId="77d8d457cde16003" providerId="LiveId" clId="{E30D8DA8-9FF2-4FDF-BFB0-3B797CEC2462}" dt="2023-06-07T07:25:07.250" v="1" actId="1076"/>
      <pc:docMkLst>
        <pc:docMk/>
      </pc:docMkLst>
      <pc:sldChg chg="modSp mod">
        <pc:chgData name="민주 김" userId="77d8d457cde16003" providerId="LiveId" clId="{E30D8DA8-9FF2-4FDF-BFB0-3B797CEC2462}" dt="2023-06-07T07:25:07.250" v="1" actId="1076"/>
        <pc:sldMkLst>
          <pc:docMk/>
          <pc:sldMk cId="2491699422" sldId="276"/>
        </pc:sldMkLst>
        <pc:spChg chg="mod">
          <ac:chgData name="민주 김" userId="77d8d457cde16003" providerId="LiveId" clId="{E30D8DA8-9FF2-4FDF-BFB0-3B797CEC2462}" dt="2023-06-07T07:25:07.250" v="1" actId="1076"/>
          <ac:spMkLst>
            <pc:docMk/>
            <pc:sldMk cId="2491699422" sldId="276"/>
            <ac:spMk id="5" creationId="{19DB255A-FF42-E7DA-97FC-20191D5E4D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76604-7BFD-E10C-960A-EF7771058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7E50E7-F736-1B15-1319-D506ED8B3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F92D6-ECA6-26DE-DB68-BA54F87B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A3054-D70B-C4E4-BCD1-9071C8BA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C36AE-C208-2685-8C63-CBDDB223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5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D88C6-655A-A37B-DC2B-037BE7FB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9FCE7-DDE0-43B0-8D22-8F45BC94F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C76D-0834-0899-6A8E-1E690C21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8DF5B-DF83-A2C1-9B45-84CC4B5F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4B8C6-A94E-92B0-845B-B982EBF8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6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FB197F-BBED-F529-D771-1BE91D23D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CF4486-2CE9-FCE9-6668-17A156B1D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F3895-DD5B-35A7-AC7C-3E2230FD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7B729-A57A-D3D9-B1F2-DCAEF215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AF586-CA1A-343C-8D5B-D2E57947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7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1F56A-153C-AEB3-E935-FF6E50BC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0B1FA-7119-FB82-DD87-BB06EC65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E9694-EDC5-5E3D-B666-3E890BBE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78A28-7B1B-2D39-1663-401E5F31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331B8-4F3D-CEBF-8E74-5CB2D457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5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28827-D5CE-AA77-E64F-5F5DBC21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6FC480-4F60-C536-2FC9-05A49C077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AB0B3-C614-A46A-3897-817543A3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54FDE-6BF1-0823-3096-15139CF6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D8546-DA3C-6FFB-B2CD-DACDA8C6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A3C11-D376-94CC-77EB-4BA4F822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516CF-B0D0-E107-3A51-BF07E061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F42D00-EA9E-BB05-D0C9-22499B0B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597E6-574C-9039-64DA-C94B7210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7B1E7-CA3F-E563-BC39-9964AF08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C42EF-CE28-BE89-7999-F1A71CD3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5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3717D-3F77-3636-3BAC-5A0405AA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54D81-C112-F9AD-5C7D-DA27CD8F1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6E809-33D4-9D33-1AB9-88040CA8F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73CAD7-F100-B691-8ADD-E585B199C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920DC-B4D1-992D-B3C5-58458A213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723B06-B59C-2882-C4B9-D29C0EE9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6217D-1E22-9BAE-9590-400EE7AA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CA1CF8-3525-D4AB-D694-6B79CCC5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B2CB-234F-90BF-73F8-59524126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D66037-4B49-2AFA-FB21-032BD039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552A4E-BF14-BE5E-4BF6-346D357F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574F05-8E9F-D4D4-C546-0170E7A2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E53A9E-6BD0-C6B1-F714-AD1DC866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2185C6-D02B-A8EF-CCD0-FE0CA9A4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2E91A-4B82-EDB1-2E2E-5EEC5B6E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3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55F04-47A0-2BB3-6264-BE4D43ED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A09A5-3DB0-16F7-E8F9-83E0CA33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52ADA-6FB9-4BD2-8477-BB2CCCE6D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D81FB2-ACEB-06B3-0DC1-F7CA8A81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6589D-ABEA-0406-59C2-FD31B512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1FC15-BE08-6B3F-6E77-D37D9094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83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CA203-A56C-430E-D11B-898EAF04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D27A29-8FA5-A245-8B89-5E8402BE2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F90D96-2D27-E408-5379-04516176F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D03F8D-52D4-877E-07CF-3ED760EC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7277A2-7495-7432-A90A-7BA7502E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1E49C-75FC-FB7F-D132-00D552F1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7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06ABF1-BC3E-9612-EADD-BBC7EE7A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7ECF4-0AC2-FEB9-7E4B-BC2BE5F4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890EF-5463-D362-E818-B004EEF1C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F1C3-D0C7-465C-8B8B-7A827D9F4D7A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1C0CF-3C7E-8952-D325-2CC591B9A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51E7B-4D24-9A23-328A-43E82F577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12939-E101-48BC-9F8A-7EBFFE15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9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users/couleur-1195798/?utm_source=link-attribution&amp;utm_medium=referral&amp;utm_campaign=image&amp;utm_content=799798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?utm_source=link-attribution&amp;utm_medium=referral&amp;utm_campaign=image&amp;utm_content=776769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CF90A1-1B9D-7D3E-9952-3C30C7A195CA}"/>
              </a:ext>
            </a:extLst>
          </p:cNvPr>
          <p:cNvSpPr/>
          <p:nvPr/>
        </p:nvSpPr>
        <p:spPr>
          <a:xfrm>
            <a:off x="7933509" y="0"/>
            <a:ext cx="42584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BF3454-96C6-C623-64FB-EF3D1DC1F171}"/>
              </a:ext>
            </a:extLst>
          </p:cNvPr>
          <p:cNvSpPr/>
          <p:nvPr/>
        </p:nvSpPr>
        <p:spPr>
          <a:xfrm>
            <a:off x="0" y="1846217"/>
            <a:ext cx="12192000" cy="235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A549C9-D696-A2C4-C166-34A4C74E90CA}"/>
              </a:ext>
            </a:extLst>
          </p:cNvPr>
          <p:cNvSpPr/>
          <p:nvPr/>
        </p:nvSpPr>
        <p:spPr>
          <a:xfrm>
            <a:off x="0" y="1846217"/>
            <a:ext cx="252549" cy="2351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EE219-1DF7-6E5F-10A5-D0B165EE246B}"/>
              </a:ext>
            </a:extLst>
          </p:cNvPr>
          <p:cNvSpPr txBox="1"/>
          <p:nvPr/>
        </p:nvSpPr>
        <p:spPr>
          <a:xfrm>
            <a:off x="3148148" y="2748673"/>
            <a:ext cx="58957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7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현수선 길이 계산 방법과 응용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5A2FA-5FA6-82EA-D86F-9B3E77408E36}"/>
              </a:ext>
            </a:extLst>
          </p:cNvPr>
          <p:cNvSpPr txBox="1"/>
          <p:nvPr/>
        </p:nvSpPr>
        <p:spPr>
          <a:xfrm>
            <a:off x="9736489" y="3960414"/>
            <a:ext cx="2099195" cy="313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endParaRPr lang="en-US" altLang="ko-KR" sz="1300" b="1" kern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ko-KR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데이터정보학과</a:t>
            </a:r>
            <a:endParaRPr lang="en-US" altLang="ko-KR" sz="1300" b="1" kern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ko-KR" altLang="en-US" sz="1300" b="1" kern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지도교수 </a:t>
            </a:r>
            <a:r>
              <a:rPr lang="en-US" altLang="ko-KR" sz="1300" b="1" kern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300" b="1" kern="1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김익성</a:t>
            </a:r>
            <a:r>
              <a:rPr lang="ko-KR" altLang="en-US" sz="1300" b="1" kern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교수님</a:t>
            </a:r>
            <a:endParaRPr lang="ko-KR" altLang="ko-KR" sz="1300" b="1" kern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20191509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이보윤</a:t>
            </a:r>
          </a:p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20191496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김민주</a:t>
            </a:r>
          </a:p>
          <a:p>
            <a:pPr algn="r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20201487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김현지</a:t>
            </a:r>
          </a:p>
          <a:p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37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B942C-CA86-5A9C-AF16-77A7DE6C5C34}"/>
                  </a:ext>
                </a:extLst>
              </p:cNvPr>
              <p:cNvSpPr txBox="1"/>
              <p:nvPr/>
            </p:nvSpPr>
            <p:spPr>
              <a:xfrm>
                <a:off x="1773707" y="1582722"/>
                <a:ext cx="8644583" cy="429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제거하기 위해 변끼리 나누면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i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𝑻</m:t>
                        </m:r>
                        <m:func>
                          <m:func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func>
                      </m:num>
                      <m:den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𝑻</m:t>
                        </m:r>
                        <m:func>
                          <m:func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𝐜𝐨𝐬</m:t>
                            </m:r>
                          </m:fName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func>
                      </m:den>
                    </m:f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𝐭𝐚𝐧</m:t>
                        </m:r>
                      </m:fName>
                      <m:e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func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𝐭𝐚𝐧</m:t>
                        </m:r>
                      </m:fName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에서의 접선의 기울기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)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라고 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𝒂𝒔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가 된다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제거하기 위해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미분하면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𝒅𝒔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𝒅𝒙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𝒅𝒚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ad>
                      <m:radPr>
                        <m:degHide m:val="on"/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20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sz="2000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b="1" i="1" smtClean="0">
                                        <a:effectLst/>
                                        <a:latin typeface="Cambria Math" panose="02040503050406030204" pitchFamily="18" charset="0"/>
                                        <a:ea typeface="HY신명조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𝒅𝒚</m:t>
                                    </m:r>
                                  </m:num>
                                  <m:den>
                                    <m:r>
                                      <a:rPr lang="en-US" altLang="ko-KR" sz="2000" b="1" i="1" smtClean="0">
                                        <a:effectLst/>
                                        <a:latin typeface="Cambria Math" panose="02040503050406030204" pitchFamily="18" charset="0"/>
                                        <a:ea typeface="HY신명조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𝒅𝒙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000" b="1" i="1" smtClean="0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현수선에 대한 미분방정식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B942C-CA86-5A9C-AF16-77A7DE6C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707" y="1582722"/>
                <a:ext cx="8644583" cy="4297523"/>
              </a:xfrm>
              <a:prstGeom prst="rect">
                <a:avLst/>
              </a:prstGeom>
              <a:blipFill>
                <a:blip r:embed="rId2"/>
                <a:stretch>
                  <a:fillRect l="-776" t="-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8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9F0C9-C909-22A1-9490-FEC03C2D4A26}"/>
                  </a:ext>
                </a:extLst>
              </p:cNvPr>
              <p:cNvSpPr txBox="1"/>
              <p:nvPr/>
            </p:nvSpPr>
            <p:spPr>
              <a:xfrm>
                <a:off x="1627855" y="1566552"/>
                <a:ext cx="8936288" cy="536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ad>
                      <m:radPr>
                        <m:degHide m:val="on"/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20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sz="2000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b="1" i="1">
                                        <a:effectLst/>
                                        <a:latin typeface="Cambria Math" panose="02040503050406030204" pitchFamily="18" charset="0"/>
                                        <a:ea typeface="HY신명조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𝒅𝒚</m:t>
                                    </m:r>
                                  </m:num>
                                  <m:den>
                                    <m:r>
                                      <a:rPr lang="en-US" altLang="ko-KR" sz="2000" b="1" i="1">
                                        <a:effectLst/>
                                        <a:latin typeface="Cambria Math" panose="02040503050406030204" pitchFamily="18" charset="0"/>
                                        <a:ea typeface="HY신명조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𝒅𝒙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현수선에 대한 미분방정식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ad>
                      <m:radPr>
                        <m:degHide m:val="on"/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(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보조변수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두 변수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분리하여 각각 적분하면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∫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ⅆ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ko-KR" altLang="ko-KR" sz="20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>
                                    <a:effectLst/>
                                    <a:latin typeface="Cambria Math" panose="02040503050406030204" pitchFamily="18" charset="0"/>
                                    <a:ea typeface="HY신명조" panose="02030600000101010101" pitchFamily="18" charset="-127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ko-KR" sz="2000" b="1" i="1">
                                    <a:effectLst/>
                                    <a:latin typeface="Cambria Math" panose="02040503050406030204" pitchFamily="18" charset="0"/>
                                    <a:ea typeface="HY신명조" panose="02030600000101010101" pitchFamily="18" charset="-127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</m:t>
                    </m:r>
                    <m:r>
                      <a:rPr lang="ko-KR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ⅆ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𝒔𝒊𝒏𝒉</m:t>
                            </m:r>
                          </m:e>
                          <m:sup>
                            <m:r>
                              <a:rPr lang="ko-KR" alt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대입하면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𝒔𝒊𝒏𝒉</m:t>
                            </m:r>
                          </m:e>
                          <m:sup>
                            <m:r>
                              <a:rPr lang="ko-KR" alt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𝒂𝒙</m:t>
                    </m:r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/>
              </a:p>
              <a:p>
                <a:endParaRPr lang="en-US" altLang="ko-KR" sz="2000" b="1" dirty="0"/>
              </a:p>
              <a:p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9F0C9-C909-22A1-9490-FEC03C2D4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55" y="1566552"/>
                <a:ext cx="8936288" cy="5364354"/>
              </a:xfrm>
              <a:prstGeom prst="rect">
                <a:avLst/>
              </a:prstGeo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98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627855" y="1879048"/>
                <a:ext cx="8936288" cy="358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보조변수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원래 값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대입하면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ko-KR" altLang="ko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𝒔𝒊𝒏𝒉</m:t>
                                    </m:r>
                                  </m:e>
                                  <m:sup>
                                    <m:r>
                                      <a:rPr lang="ko-KR" altLang="en-US" sz="20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func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𝒂𝒙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𝒔𝒊𝒏𝒉</m:t>
                            </m:r>
                          </m:e>
                          <m:sup>
                            <m:r>
                              <a:rPr lang="ko-KR" altLang="en-US" sz="2000" b="1" i="1"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바탕" panose="02030600000101010101" pitchFamily="18" charset="-127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</a:rPr>
                              <m:t>ⅆ</m:t>
                            </m:r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</a:rPr>
                              <m:t>ⅆ</m:t>
                            </m:r>
                            <m:r>
                              <a:rPr lang="en-US" altLang="ko-KR" sz="2000" b="1" i="1"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den>
                        </m:f>
                      </m:e>
                    </m:func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𝒂𝒙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𝒔𝒊𝒏𝒉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양변을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대해 적분하면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ko-KR" sz="2000" b="1" i="1" smtClean="0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∫</m:t>
                      </m:r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𝒅𝒚</m:t>
                      </m:r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2000" b="1" i="1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∫</m:t>
                      </m:r>
                      <m:func>
                        <m:funcPr>
                          <m:ctrlPr>
                            <a:rPr lang="en-US" altLang="ko-KR" sz="2000" b="1" i="1" smtClean="0">
                              <a:effectLst/>
                              <a:latin typeface="Cambria Math" panose="02040503050406030204" pitchFamily="18" charset="0"/>
                              <a:ea typeface="HY신명조" panose="02030600000101010101" pitchFamily="18" charset="-127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b="1" i="0" smtClean="0">
                              <a:effectLst/>
                              <a:latin typeface="Cambria Math" panose="02040503050406030204" pitchFamily="18" charset="0"/>
                              <a:ea typeface="HY신명조" panose="02030600000101010101" pitchFamily="18" charset="-127"/>
                              <a:cs typeface="Times New Roman" panose="02020603050405020304" pitchFamily="18" charset="0"/>
                            </a:rPr>
                            <m:t>𝐬𝐢𝐧𝐡</m:t>
                          </m:r>
                        </m:fName>
                        <m:e>
                          <m:r>
                            <a:rPr lang="en-US" altLang="ko-KR" sz="2000" b="1" i="1" smtClean="0">
                              <a:effectLst/>
                              <a:latin typeface="Cambria Math" panose="02040503050406030204" pitchFamily="18" charset="0"/>
                              <a:ea typeface="HY신명조" panose="02030600000101010101" pitchFamily="18" charset="-127"/>
                              <a:cs typeface="Times New Roman" panose="02020603050405020304" pitchFamily="18" charset="0"/>
                            </a:rPr>
                            <m:t>𝒂𝒙</m:t>
                          </m:r>
                        </m:e>
                      </m:func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</a:rPr>
                        <m:t>ⅆ</m:t>
                      </m:r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 panose="02030600000101010101" pitchFamily="18" charset="-127"/>
                          <a:cs typeface="Times New Roman" panose="02020603050405020304" pitchFamily="18" charset="0"/>
                        </a:rPr>
                        <m:t>𝒙</m:t>
                      </m:r>
                    </m:oMath>
                  </m:oMathPara>
                </a14:m>
                <a:endParaRPr lang="en-US" altLang="ko-KR" sz="2000" b="1" i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000" b="1" i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func>
                      <m:func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𝒂𝒙</m:t>
                        </m:r>
                      </m:e>
                    </m:func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: 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현수선의 방정식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55" y="1879048"/>
                <a:ext cx="8936288" cy="3581365"/>
              </a:xfrm>
              <a:prstGeom prst="rect">
                <a:avLst/>
              </a:prstGeom>
              <a:blipFill>
                <a:blip r:embed="rId2"/>
                <a:stretch>
                  <a:fillRect l="-682"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5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FB69-3B69-8987-6573-86A55EB856F4}"/>
                  </a:ext>
                </a:extLst>
              </p:cNvPr>
              <p:cNvSpPr txBox="1"/>
              <p:nvPr/>
            </p:nvSpPr>
            <p:spPr>
              <a:xfrm>
                <a:off x="5560973" y="3310921"/>
                <a:ext cx="5111672" cy="2220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b="1" dirty="0"/>
                  <a:t> : </a:t>
                </a:r>
                <a:r>
                  <a:rPr lang="ko-KR" altLang="ko-KR" b="1" dirty="0"/>
                  <a:t>현수선의 길이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ko-KR" b="1" dirty="0"/>
                  <a:t> : </a:t>
                </a:r>
                <a:r>
                  <a:rPr lang="ko-KR" altLang="ko-KR" b="1" dirty="0"/>
                  <a:t>높이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ko-KR" b="1" dirty="0"/>
                  <a:t> : </a:t>
                </a:r>
                <a:r>
                  <a:rPr lang="ko-KR" altLang="ko-KR" b="1" dirty="0"/>
                  <a:t>높이가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ko-KR" altLang="ko-KR" b="1" dirty="0"/>
                  <a:t>일 때 현수선의 늘어진 길이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altLang="ko-KR" b="1" dirty="0"/>
                  <a:t> : </a:t>
                </a:r>
                <a:r>
                  <a:rPr lang="ko-KR" altLang="ko-KR" b="1" dirty="0"/>
                  <a:t>현수선의 폭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FB69-3B69-8987-6573-86A55EB85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973" y="3310921"/>
                <a:ext cx="5111672" cy="2220929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2B8E47BC-DA7D-EF45-4D4C-3B5B2CA8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84" y="2328421"/>
            <a:ext cx="3732168" cy="3525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822E8-411E-FFDB-4142-497E04EE0DA0}"/>
              </a:ext>
            </a:extLst>
          </p:cNvPr>
          <p:cNvSpPr txBox="1"/>
          <p:nvPr/>
        </p:nvSpPr>
        <p:spPr>
          <a:xfrm>
            <a:off x="5482602" y="2303220"/>
            <a:ext cx="5268414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길이는 폭과 높이가 주어질 때 현수선의 방정식을 이용하여 구할 수 있다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29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627854" y="1621873"/>
                <a:ext cx="9287795" cy="4305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호장함수의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공식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𝒃</m:t>
                        </m:r>
                      </m:sup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ko-KR" altLang="ko-KR" sz="20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20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000" b="1" i="1">
                                    <a:effectLst/>
                                    <a:latin typeface="Cambria Math" panose="02040503050406030204" pitchFamily="18" charset="0"/>
                                    <a:ea typeface="HY신명조" panose="02030600000101010101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US" altLang="ko-KR" sz="2000" b="1" i="1">
                                    <a:effectLst/>
                                    <a:latin typeface="Cambria Math" panose="02040503050406030204" pitchFamily="18" charset="0"/>
                                    <a:ea typeface="HY신명조" panose="02030600000101010101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ko-KR" altLang="ko-KR" sz="20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>
                                    <a:effectLst/>
                                    <a:latin typeface="Cambria Math" panose="02040503050406030204" pitchFamily="18" charset="0"/>
                                    <a:ea typeface="HY신명조" panose="02030600000101010101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</a:rPr>
                          <m:t>ⅆ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t =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t =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까지의 길이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에 의해서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grow m:val="on"/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ko-K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000" b="1" i="1">
                                            <a:latin typeface="Cambria Math" panose="02040503050406030204" pitchFamily="18" charset="0"/>
                                            <a:ea typeface="HY신명조" panose="02030600000101010101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ko-KR" sz="2000" b="1" i="1">
                                            <a:latin typeface="Cambria Math" panose="02040503050406030204" pitchFamily="18" charset="0"/>
                                            <a:ea typeface="HY신명조" panose="02030600000101010101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HY신명조" panose="02030600000101010101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</a:rPr>
                          <m:t>ⅆ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nary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grow m:val="on"/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ko-KR" altLang="ko-KR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  <a:ea typeface="HY신명조" panose="02030600000101010101"/>
                                        <a:cs typeface="Times New Roman" panose="02020603050405020304" pitchFamily="18" charset="0"/>
                                      </a:rPr>
                                      <m:t>𝒔𝒊𝒏𝒉</m:t>
                                    </m:r>
                                  </m:e>
                                  <m:sup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  <a:ea typeface="HY신명조" panose="02030600000101010101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HY신명조" panose="02030600000101010101"/>
                                    <a:cs typeface="Times New Roman" panose="02020603050405020304" pitchFamily="18" charset="0"/>
                                  </a:rPr>
                                  <m:t>𝒂𝒙</m:t>
                                </m:r>
                              </m:e>
                            </m:func>
                          </m:e>
                        </m:rad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</a:rPr>
                          <m:t>ⅆ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nary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𝒄𝒐𝒔𝒉</m:t>
                            </m:r>
                          </m:e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func>
                    <m:r>
                      <a:rPr lang="ko-KR" altLang="en-US" sz="2000" b="1" i="1">
                        <a:latin typeface="Cambria Math" panose="02040503050406030204" pitchFamily="18" charset="0"/>
                        <a:ea typeface="바탕" panose="02030600000101010101" pitchFamily="18" charset="-127"/>
                        <a:cs typeface="바탕" panose="02030600000101010101" pitchFamily="18" charset="-127"/>
                      </a:rPr>
                      <m:t>−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𝒔𝒊𝒏𝒉</m:t>
                            </m:r>
                          </m:e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HY신명조" panose="02030600000101010101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이므로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ko-KR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𝐬𝐢𝐧𝐡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𝒂𝒙</m:t>
                            </m:r>
                          </m:e>
                        </m:func>
                      </m:e>
                    </m:rad>
                    <m:r>
                      <m:rPr>
                        <m:nor/>
                      </m:rPr>
                      <a:rPr lang="en-US" altLang="ko-KR" sz="2000" b="1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m:t> 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𝐜𝐨𝐬𝐡</m:t>
                        </m:r>
                      </m:fName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𝑺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subSup"/>
                        <m:grow m:val="on"/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  <m:e>
                        <m:func>
                          <m:func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𝐜𝐨𝐬𝐡</m:t>
                            </m:r>
                          </m:fName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𝒂𝒙</m:t>
                            </m:r>
                          </m:e>
                        </m:func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HY신명조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HY신명조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ko-KR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2000" b="1">
                                      <a:effectLst/>
                                      <a:latin typeface="Cambria Math" panose="02040503050406030204" pitchFamily="18" charset="0"/>
                                      <a:ea typeface="HY신명조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HY신명조"/>
                                      <a:cs typeface="Times New Roman" panose="02020603050405020304" pitchFamily="18" charset="0"/>
                                    </a:rPr>
                                    <m:t>𝒔𝒊𝒏𝒉</m:t>
                                  </m:r>
                                </m:fName>
                                <m:e>
                                  <m:r>
                                    <a:rPr lang="en-US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HY신명조"/>
                                      <a:cs typeface="Times New Roman" panose="02020603050405020304" pitchFamily="18" charset="0"/>
                                    </a:rPr>
                                    <m:t>𝒂𝒙</m:t>
                                  </m:r>
                                </m:e>
                              </m:func>
                              <m:r>
                                <a:rPr lang="en-US" altLang="ko-KR" sz="2000" b="1" i="1">
                                  <a:effectLst/>
                                  <a:latin typeface="Cambria Math" panose="02040503050406030204" pitchFamily="18" charset="0"/>
                                  <a:ea typeface="HY신명조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𝟐</m:t>
                      </m:r>
                      <m:d>
                        <m:d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>
                                  <a:effectLst/>
                                  <a:latin typeface="Cambria Math" panose="02040503050406030204" pitchFamily="18" charset="0"/>
                                  <a:ea typeface="HY신명조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>
                                  <a:effectLst/>
                                  <a:latin typeface="Cambria Math" panose="02040503050406030204" pitchFamily="18" charset="0"/>
                                  <a:ea typeface="HY신명조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b="1" i="1">
                                  <a:effectLst/>
                                  <a:latin typeface="Cambria Math" panose="02040503050406030204" pitchFamily="18" charset="0"/>
                                  <a:ea typeface="HY신명조"/>
                                  <a:cs typeface="Times New Roman" panose="02020603050405020304" pitchFamily="18" charset="0"/>
                                </a:rPr>
                                <m:t>𝒔𝒊𝒏𝒉</m:t>
                              </m:r>
                            </m:fName>
                            <m:e>
                              <m:r>
                                <a:rPr lang="en-US" altLang="ko-KR" sz="2000" b="1" i="1">
                                  <a:effectLst/>
                                  <a:latin typeface="Cambria Math" panose="02040503050406030204" pitchFamily="18" charset="0"/>
                                  <a:ea typeface="HY신명조"/>
                                  <a:cs typeface="Times New Roman" panose="02020603050405020304" pitchFamily="18" charset="0"/>
                                </a:rPr>
                                <m:t>𝒂𝒍</m:t>
                              </m:r>
                            </m:e>
                          </m:func>
                          <m:r>
                            <a:rPr lang="ko-KR" altLang="en-US" sz="2000" b="1" i="1"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바탕" panose="02030600000101010101" pitchFamily="18" charset="-127"/>
                            </a:rPr>
                            <m:t>−</m:t>
                          </m:r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 =  </m:t>
                      </m:r>
                      <m:f>
                        <m:f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ko-KR" sz="2000" b="1" i="1">
                          <a:effectLst/>
                          <a:latin typeface="Cambria Math" panose="02040503050406030204" pitchFamily="18" charset="0"/>
                          <a:ea typeface="HY신명조"/>
                          <a:cs typeface="Times New Roman" panose="02020603050405020304" pitchFamily="18" charset="0"/>
                        </a:rPr>
                        <m:t> </m:t>
                      </m:r>
                      <m:func>
                        <m:func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𝒔𝒊𝒏𝒉</m:t>
                          </m:r>
                        </m:fName>
                        <m:e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HY신명조"/>
                              <a:cs typeface="Times New Roman" panose="02020603050405020304" pitchFamily="18" charset="0"/>
                            </a:rPr>
                            <m:t>𝒂𝒍</m:t>
                          </m:r>
                        </m:e>
                      </m:func>
                    </m:oMath>
                  </m:oMathPara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54" y="1621873"/>
                <a:ext cx="9287795" cy="4305538"/>
              </a:xfrm>
              <a:prstGeom prst="rect">
                <a:avLst/>
              </a:prstGeom>
              <a:blipFill>
                <a:blip r:embed="rId2"/>
                <a:stretch>
                  <a:fillRect l="-5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0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187383" y="2033253"/>
                <a:ext cx="4468145" cy="249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현수선의 방정식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값에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0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과 폭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대입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func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MS Mincho" panose="02020609040205080304" pitchFamily="49" charset="-128"/>
                      </a:rPr>
                      <m:t>𝒉</m:t>
                    </m:r>
                    <m:r>
                      <a:rPr lang="ko-KR" altLang="en-US" sz="2000" b="1" i="1"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바탕" panose="02030600000101010101" pitchFamily="18" charset="-127"/>
                      </a:rPr>
                      <m:t>−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       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</m:d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𝒂𝒍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MS Mincho" panose="02020609040205080304" pitchFamily="49" charset="-128"/>
                      </a:rPr>
                      <m:t>𝒉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83" y="2033253"/>
                <a:ext cx="4468145" cy="2499210"/>
              </a:xfrm>
              <a:prstGeom prst="rect">
                <a:avLst/>
              </a:prstGeom>
              <a:blipFill>
                <a:blip r:embed="rId2"/>
                <a:stretch>
                  <a:fillRect l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B0766DA4-2E06-9A3F-430F-07F37A11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23" y="1498019"/>
            <a:ext cx="4728627" cy="44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817922" y="1915701"/>
                <a:ext cx="8936288" cy="302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000" b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얻을 수 있고 이것을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대입하면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𝒂𝒍</m:t>
                        </m:r>
                      </m:e>
                    </m:func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altLang="ko-KR" sz="2000" b="1" i="0" smtClean="0"/>
                      <m:t> </m:t>
                    </m:r>
                    <m:r>
                      <m:rPr>
                        <m:nor/>
                      </m:rPr>
                      <a:rPr lang="ko-KR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m:t>⇒ 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 (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양변에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곱하여 주면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m:t>⇒</m:t>
                    </m:r>
                    <m:r>
                      <a:rPr lang="ko-KR" altLang="ko-KR" sz="2000" b="1" i="1" dirty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따라서 방정식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=0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얻을 수 있다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en-US" altLang="ko-KR" sz="2000" b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22" y="1915701"/>
                <a:ext cx="8936288" cy="3026598"/>
              </a:xfrm>
              <a:prstGeom prst="rect">
                <a:avLst/>
              </a:prstGeom>
              <a:blipFill>
                <a:blip r:embed="rId2"/>
                <a:stretch>
                  <a:fillRect l="-614" b="-26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66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200031" y="1889971"/>
                <a:ext cx="3153120" cy="342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임의로 폭 </a:t>
                </a:r>
                <a14:m>
                  <m:oMath xmlns:m="http://schemas.openxmlformats.org/officeDocument/2006/math"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𝐥</m:t>
                    </m:r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</a:t>
                </a:r>
                <a:r>
                  <a:rPr lang="ko-KR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현수선의 늘어진 길이 </a:t>
                </a:r>
                <a14:m>
                  <m:oMath xmlns:m="http://schemas.openxmlformats.org/officeDocument/2006/math"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ko-KR" sz="2000" b="1" i="0" kern="100" smtClean="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라 할 때</a:t>
                </a:r>
                <a:r>
                  <a:rPr lang="en-US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𝐟</m:t>
                    </m:r>
                    <m:d>
                      <m:dPr>
                        <m:ctrlPr>
                          <a:rPr lang="ko-KR" altLang="ko-KR" sz="20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2000" b="1" i="0" kern="100"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</m:d>
                    <m:r>
                      <a:rPr lang="en-US" altLang="ko-KR" sz="2000" b="1" i="0" kern="100"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en-US" altLang="ko-KR" sz="2000" b="1" i="0" kern="100" dirty="0">
                  <a:latin typeface="Cambria Math" panose="02040503050406030204" pitchFamily="18" charset="0"/>
                  <a:ea typeface="HY신명조" panose="02030600000101010101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20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b="1" i="0" kern="100">
                              <a:latin typeface="Cambria Math" panose="02040503050406030204" pitchFamily="18" charset="0"/>
                              <a:ea typeface="HY신명조" panose="02030600000101010101"/>
                              <a:cs typeface="Times New Roman" panose="02020603050405020304" pitchFamily="18" charset="0"/>
                            </a:rPr>
                            <m:t>𝐜𝐨𝐬𝐡</m:t>
                          </m:r>
                        </m:fName>
                        <m:e>
                          <m:r>
                            <a:rPr lang="en-US" altLang="ko-KR" sz="2000" b="1" i="0" kern="100">
                              <a:latin typeface="Cambria Math" panose="02040503050406030204" pitchFamily="18" charset="0"/>
                              <a:ea typeface="HY신명조" panose="02030600000101010101"/>
                              <a:cs typeface="Times New Roman" panose="02020603050405020304" pitchFamily="18" charset="0"/>
                            </a:rPr>
                            <m:t>𝐚</m:t>
                          </m:r>
                        </m:e>
                      </m:func>
                      <m:r>
                        <a:rPr lang="ko-KR" altLang="en-US" sz="2000" b="1" i="0" kern="100">
                          <a:latin typeface="Cambria Math" panose="02040503050406030204" pitchFamily="18" charset="0"/>
                          <a:ea typeface="바탕" panose="02030600000101010101" pitchFamily="18" charset="-127"/>
                          <a:cs typeface="바탕" panose="02030600000101010101" pitchFamily="18" charset="-127"/>
                        </a:rPr>
                        <m:t>−</m:t>
                      </m:r>
                      <m:r>
                        <a:rPr lang="en-US" altLang="ko-KR" sz="2000" b="1" i="0" kern="100">
                          <a:latin typeface="Cambria Math" panose="02040503050406030204" pitchFamily="18" charset="0"/>
                          <a:ea typeface="HY신명조" panose="02030600000101010101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1" i="0" kern="100">
                          <a:latin typeface="Cambria Math" panose="02040503050406030204" pitchFamily="18" charset="0"/>
                          <a:ea typeface="HY신명조" panose="02030600000101010101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2000" b="1" i="0" kern="100">
                          <a:latin typeface="Cambria Math" panose="02040503050406030204" pitchFamily="18" charset="0"/>
                          <a:ea typeface="HY신명조" panose="02030600000101010101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2000" b="1" i="0" kern="100">
                          <a:latin typeface="Cambria Math" panose="02040503050406030204" pitchFamily="18" charset="0"/>
                          <a:ea typeface="HY신명조" panose="02030600000101010101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altLang="ko-KR" sz="2000" b="1" i="0" kern="100">
                          <a:latin typeface="Cambria Math" panose="02040503050406030204" pitchFamily="18" charset="0"/>
                          <a:ea typeface="HY신명조" panose="02030600000101010101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1" kern="100" dirty="0"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그래프를 그려보면 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031" y="1889971"/>
                <a:ext cx="3153120" cy="3424014"/>
              </a:xfrm>
              <a:prstGeom prst="rect">
                <a:avLst/>
              </a:prstGeom>
              <a:blipFill>
                <a:blip r:embed="rId2"/>
                <a:stretch>
                  <a:fillRect l="-1741" r="-1934" b="-2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라인, 도표, 그래프, 직사각형이(가) 표시된 사진&#10;&#10;자동 생성된 설명">
            <a:extLst>
              <a:ext uri="{FF2B5EF4-FFF2-40B4-BE49-F238E27FC236}">
                <a16:creationId xmlns:a16="http://schemas.microsoft.com/office/drawing/2014/main" id="{785360C0-7F00-8975-C9CD-D36696E0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22" y="1617056"/>
            <a:ext cx="5347624" cy="42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079250" y="2014662"/>
                <a:ext cx="3153120" cy="3526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함수</a:t>
                </a:r>
                <a:r>
                  <a:rPr lang="ko-KR" altLang="ko-KR" sz="2000" b="1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func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는 하나의 고정된 값으로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해를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가진다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0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아닌 다른 하나의 근은 </a:t>
                </a:r>
                <a:r>
                  <a:rPr lang="en-US" altLang="ko-KR" sz="20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Matlab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프로그램을 통하여 구할 수 있다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50" y="2014662"/>
                <a:ext cx="3153120" cy="3526606"/>
              </a:xfrm>
              <a:prstGeom prst="rect">
                <a:avLst/>
              </a:prstGeom>
              <a:blipFill>
                <a:blip r:embed="rId2"/>
                <a:stretch>
                  <a:fillRect l="-1741" r="-2128" b="-2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라인, 도표, 그래프, 직사각형이(가) 표시된 사진&#10;&#10;자동 생성된 설명">
            <a:extLst>
              <a:ext uri="{FF2B5EF4-FFF2-40B4-BE49-F238E27FC236}">
                <a16:creationId xmlns:a16="http://schemas.microsoft.com/office/drawing/2014/main" id="{917B7959-C91B-9C2C-3F51-5C3F0A71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014" y="1617056"/>
            <a:ext cx="5347624" cy="422885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55441A-422A-576B-596D-CC1930D04A6E}"/>
              </a:ext>
            </a:extLst>
          </p:cNvPr>
          <p:cNvCxnSpPr>
            <a:cxnSpLocks/>
          </p:cNvCxnSpPr>
          <p:nvPr/>
        </p:nvCxnSpPr>
        <p:spPr>
          <a:xfrm>
            <a:off x="5638800" y="5077691"/>
            <a:ext cx="46620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DF447746-E36A-C13B-CD63-754A8B1EA10E}"/>
              </a:ext>
            </a:extLst>
          </p:cNvPr>
          <p:cNvSpPr/>
          <p:nvPr/>
        </p:nvSpPr>
        <p:spPr>
          <a:xfrm>
            <a:off x="7862454" y="4973782"/>
            <a:ext cx="214745" cy="207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4A9DBA-6682-DC86-0DC9-18E5DCE9B6E9}"/>
              </a:ext>
            </a:extLst>
          </p:cNvPr>
          <p:cNvSpPr/>
          <p:nvPr/>
        </p:nvSpPr>
        <p:spPr>
          <a:xfrm>
            <a:off x="9080573" y="4973782"/>
            <a:ext cx="214745" cy="207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10CC91-73FF-039D-8CEB-9FF202F93035}"/>
              </a:ext>
            </a:extLst>
          </p:cNvPr>
          <p:cNvCxnSpPr>
            <a:cxnSpLocks/>
          </p:cNvCxnSpPr>
          <p:nvPr/>
        </p:nvCxnSpPr>
        <p:spPr>
          <a:xfrm>
            <a:off x="7969827" y="1814945"/>
            <a:ext cx="0" cy="372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5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4D32E1D1-351E-D5DA-6A25-753A720AD218}"/>
              </a:ext>
            </a:extLst>
          </p:cNvPr>
          <p:cNvSpPr/>
          <p:nvPr/>
        </p:nvSpPr>
        <p:spPr>
          <a:xfrm>
            <a:off x="600617" y="1800224"/>
            <a:ext cx="5294812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52D-57A1-4D67-F67B-0B07430FBD09}"/>
              </a:ext>
            </a:extLst>
          </p:cNvPr>
          <p:cNvSpPr txBox="1"/>
          <p:nvPr/>
        </p:nvSpPr>
        <p:spPr>
          <a:xfrm>
            <a:off x="600617" y="1160130"/>
            <a:ext cx="88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&lt;0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값을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구하는 </a:t>
            </a:r>
            <a:r>
              <a:rPr lang="en-US" altLang="ko-KR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20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B255A-FF42-E7DA-97FC-20191D5E4D24}"/>
              </a:ext>
            </a:extLst>
          </p:cNvPr>
          <p:cNvSpPr txBox="1"/>
          <p:nvPr/>
        </p:nvSpPr>
        <p:spPr>
          <a:xfrm>
            <a:off x="885009" y="1880082"/>
            <a:ext cx="488988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&gt;&gt; for </a:t>
            </a:r>
            <a:r>
              <a:rPr lang="en-US" altLang="ko-KR" sz="17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= 1;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	for j </a:t>
            </a:r>
            <a:r>
              <a:rPr lang="en-US" altLang="ko-KR" sz="1700" kern="10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= 1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	    l = </a:t>
            </a:r>
            <a:r>
              <a:rPr lang="en-US" altLang="ko-KR" sz="17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	   m = j;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	[a, </a:t>
            </a:r>
            <a:r>
              <a:rPr lang="en-US" altLang="ko-KR" sz="17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val</a:t>
            </a: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] = </a:t>
            </a:r>
            <a:r>
              <a:rPr lang="en-US" altLang="ko-KR" sz="17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fzero</a:t>
            </a: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(@(a) exp(a*l)+exp(-a*l)-2-2*a*m, 2);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	aval(</a:t>
            </a:r>
            <a:r>
              <a:rPr lang="en-US" altLang="ko-KR" sz="17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, j) = a;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    end;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end;</a:t>
            </a:r>
            <a:endParaRPr lang="en-US" altLang="ko-KR" sz="1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800"/>
              </a:spcAft>
            </a:pPr>
            <a:r>
              <a:rPr lang="en-US" altLang="ko-KR" sz="17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aval</a:t>
            </a:r>
            <a:endParaRPr lang="ko-KR" altLang="ko-KR" sz="1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516FA320-6FCE-4523-E9C8-4882F2390617}"/>
              </a:ext>
            </a:extLst>
          </p:cNvPr>
          <p:cNvSpPr/>
          <p:nvPr/>
        </p:nvSpPr>
        <p:spPr>
          <a:xfrm>
            <a:off x="6991349" y="1800224"/>
            <a:ext cx="4600035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1356EBB-70B5-B071-D3C4-172DC1381AFD}"/>
              </a:ext>
            </a:extLst>
          </p:cNvPr>
          <p:cNvSpPr/>
          <p:nvPr/>
        </p:nvSpPr>
        <p:spPr>
          <a:xfrm>
            <a:off x="6182269" y="3429000"/>
            <a:ext cx="523331" cy="40011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/>
              <p:nvPr/>
            </p:nvSpPr>
            <p:spPr>
              <a:xfrm>
                <a:off x="7275740" y="1662458"/>
                <a:ext cx="4031251" cy="393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/>
                  <a:buChar char="•"/>
                  <a:defRPr/>
                </a:pPr>
                <a:endPara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𝐜𝐨𝐬𝐡</m:t>
                        </m:r>
                      </m:fName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ko-KR" alt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이용하면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𝐜𝐨𝐬𝐡</m:t>
                        </m:r>
                      </m:fName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𝒂𝒎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은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𝒂𝒍</m:t>
                        </m:r>
                      </m:sup>
                    </m:s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𝒂𝒍</m:t>
                        </m:r>
                      </m:sup>
                    </m:sSup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된다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 smtClean="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이고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일 때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0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 아닌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값</a:t>
                </a:r>
                <a:r>
                  <a:rPr lang="ko-KR" altLang="en-US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은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1.6161 </a:t>
                </a:r>
                <a:r>
                  <a:rPr lang="ko-KR" altLang="en-US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40" y="1662458"/>
                <a:ext cx="4031251" cy="3933193"/>
              </a:xfrm>
              <a:prstGeom prst="rect">
                <a:avLst/>
              </a:prstGeom>
              <a:blipFill>
                <a:blip r:embed="rId2"/>
                <a:stretch>
                  <a:fillRect l="-1664" b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23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6FAE77-2F7A-9E67-F9FE-C9BB78D27BA8}"/>
              </a:ext>
            </a:extLst>
          </p:cNvPr>
          <p:cNvSpPr/>
          <p:nvPr/>
        </p:nvSpPr>
        <p:spPr>
          <a:xfrm>
            <a:off x="1" y="0"/>
            <a:ext cx="161108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967D5A-2C68-DC30-828D-24D19FE82CE4}"/>
              </a:ext>
            </a:extLst>
          </p:cNvPr>
          <p:cNvSpPr/>
          <p:nvPr/>
        </p:nvSpPr>
        <p:spPr>
          <a:xfrm>
            <a:off x="-17417" y="600891"/>
            <a:ext cx="2011680" cy="984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1F867-155A-321C-8706-0522E126AD1D}"/>
              </a:ext>
            </a:extLst>
          </p:cNvPr>
          <p:cNvSpPr txBox="1"/>
          <p:nvPr/>
        </p:nvSpPr>
        <p:spPr>
          <a:xfrm>
            <a:off x="348345" y="892870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0202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CE6C8-6422-19EE-6A08-1901675AD548}"/>
              </a:ext>
            </a:extLst>
          </p:cNvPr>
          <p:cNvSpPr txBox="1"/>
          <p:nvPr/>
        </p:nvSpPr>
        <p:spPr>
          <a:xfrm>
            <a:off x="2637134" y="1691396"/>
            <a:ext cx="453296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`	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동기 및 목적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방법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개념과 원리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B7315-F876-25E1-C8AA-5342C747E1B7}"/>
              </a:ext>
            </a:extLst>
          </p:cNvPr>
          <p:cNvSpPr txBox="1"/>
          <p:nvPr/>
        </p:nvSpPr>
        <p:spPr>
          <a:xfrm>
            <a:off x="7886777" y="3647271"/>
            <a:ext cx="267353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참고문헌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DA47E-B39F-27C7-E710-E72C3CC50943}"/>
              </a:ext>
            </a:extLst>
          </p:cNvPr>
          <p:cNvSpPr txBox="1"/>
          <p:nvPr/>
        </p:nvSpPr>
        <p:spPr>
          <a:xfrm>
            <a:off x="2593116" y="1643211"/>
            <a:ext cx="726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2E870-AD19-0F1E-52F0-90C1F80F518F}"/>
              </a:ext>
            </a:extLst>
          </p:cNvPr>
          <p:cNvSpPr txBox="1"/>
          <p:nvPr/>
        </p:nvSpPr>
        <p:spPr>
          <a:xfrm>
            <a:off x="2523241" y="3647271"/>
            <a:ext cx="726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F0BD0-C0C2-06C6-91F7-5B5D2951DE1B}"/>
              </a:ext>
            </a:extLst>
          </p:cNvPr>
          <p:cNvSpPr txBox="1"/>
          <p:nvPr/>
        </p:nvSpPr>
        <p:spPr>
          <a:xfrm>
            <a:off x="6932735" y="1691396"/>
            <a:ext cx="726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BE4E07-BF71-843E-643C-DDE51DF11AFD}"/>
              </a:ext>
            </a:extLst>
          </p:cNvPr>
          <p:cNvCxnSpPr>
            <a:cxnSpLocks/>
          </p:cNvCxnSpPr>
          <p:nvPr/>
        </p:nvCxnSpPr>
        <p:spPr>
          <a:xfrm flipH="1">
            <a:off x="3353813" y="1730581"/>
            <a:ext cx="10538" cy="11628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25EAD-6E28-B586-C6FD-3B711B106ED9}"/>
              </a:ext>
            </a:extLst>
          </p:cNvPr>
          <p:cNvCxnSpPr>
            <a:cxnSpLocks/>
          </p:cNvCxnSpPr>
          <p:nvPr/>
        </p:nvCxnSpPr>
        <p:spPr>
          <a:xfrm flipH="1">
            <a:off x="3353813" y="3733800"/>
            <a:ext cx="10538" cy="17049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7D575F-ECEC-FF7B-DF11-0AF631943097}"/>
              </a:ext>
            </a:extLst>
          </p:cNvPr>
          <p:cNvSpPr txBox="1"/>
          <p:nvPr/>
        </p:nvSpPr>
        <p:spPr>
          <a:xfrm>
            <a:off x="7771513" y="1769230"/>
            <a:ext cx="4114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현수교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현수선 길이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응용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이순신 대교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4B2EE4-B485-827D-BC8D-5FC938C2F6B3}"/>
              </a:ext>
            </a:extLst>
          </p:cNvPr>
          <p:cNvCxnSpPr>
            <a:cxnSpLocks/>
          </p:cNvCxnSpPr>
          <p:nvPr/>
        </p:nvCxnSpPr>
        <p:spPr>
          <a:xfrm flipH="1">
            <a:off x="7659588" y="1730581"/>
            <a:ext cx="10538" cy="13650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FC295E-F205-86E9-AE77-B7B67780E486}"/>
              </a:ext>
            </a:extLst>
          </p:cNvPr>
          <p:cNvCxnSpPr>
            <a:cxnSpLocks/>
          </p:cNvCxnSpPr>
          <p:nvPr/>
        </p:nvCxnSpPr>
        <p:spPr>
          <a:xfrm flipH="1">
            <a:off x="7659588" y="3733800"/>
            <a:ext cx="10538" cy="6762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947C33-A175-B8F4-0EDE-CB0852FB1275}"/>
              </a:ext>
            </a:extLst>
          </p:cNvPr>
          <p:cNvSpPr txBox="1"/>
          <p:nvPr/>
        </p:nvSpPr>
        <p:spPr>
          <a:xfrm>
            <a:off x="6943273" y="3647270"/>
            <a:ext cx="726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34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/>
              <p:nvPr/>
            </p:nvSpPr>
            <p:spPr>
              <a:xfrm>
                <a:off x="1517885" y="1397587"/>
                <a:ext cx="8936288" cy="465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폭의 값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임의로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1m, 2m, 3m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두고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현수선의 늘어진 길이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1m, 2m, 3m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두었을 때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아닌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값과 현수선의 길이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값을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Matlab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프로그램을 통해 구하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 보자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폭의 값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1m 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간격으로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1~3m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 변하고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현수선의 늘어진 길이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1m    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간격으로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1~3m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 변할 때 총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9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번 반복하여 계산</a:t>
                </a:r>
                <a:endParaRPr lang="en-US" altLang="ko-KR" sz="2000" b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내장함수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fzero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를 사용하여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바탕" panose="02030600000101010101" pitchFamily="18" charset="-127"/>
                      </a:rPr>
                      <m:t>−</m:t>
                    </m:r>
                    <m:d>
                      <m:dPr>
                        <m:ctrlPr>
                          <a:rPr lang="ko-KR" altLang="ko-KR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𝒂𝒎</m:t>
                        </m:r>
                      </m:e>
                    </m:d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해를 </a:t>
                </a:r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찾음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2000" b="1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⇒ </a:t>
                </a: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에 가까운 해를 구한다는 뜻으로</a:t>
                </a:r>
                <a:r>
                  <a:rPr lang="en-US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</a:t>
                </a:r>
                <a:r>
                  <a:rPr lang="ko-KR" altLang="ko-KR" sz="2000" b="1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 아닌 해를 구하기 위해서 사용</a:t>
                </a:r>
                <a:endParaRPr lang="ko-KR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32145-3FC6-6598-2E59-B814EF036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85" y="1397587"/>
                <a:ext cx="8936288" cy="4655121"/>
              </a:xfrm>
              <a:prstGeom prst="rect">
                <a:avLst/>
              </a:prstGeom>
              <a:blipFill>
                <a:blip r:embed="rId2"/>
                <a:stretch>
                  <a:fillRect l="-750" r="-477" b="-13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47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4D32E1D1-351E-D5DA-6A25-753A720AD218}"/>
              </a:ext>
            </a:extLst>
          </p:cNvPr>
          <p:cNvSpPr/>
          <p:nvPr/>
        </p:nvSpPr>
        <p:spPr>
          <a:xfrm>
            <a:off x="600617" y="1800224"/>
            <a:ext cx="5294812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52D-57A1-4D67-F67B-0B07430FBD09}"/>
              </a:ext>
            </a:extLst>
          </p:cNvPr>
          <p:cNvSpPr txBox="1"/>
          <p:nvPr/>
        </p:nvSpPr>
        <p:spPr>
          <a:xfrm>
            <a:off x="600617" y="1160130"/>
            <a:ext cx="88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&lt;0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값을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구하는 </a:t>
            </a:r>
            <a:r>
              <a:rPr lang="en-US" altLang="ko-KR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20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B255A-FF42-E7DA-97FC-20191D5E4D24}"/>
              </a:ext>
            </a:extLst>
          </p:cNvPr>
          <p:cNvSpPr txBox="1"/>
          <p:nvPr/>
        </p:nvSpPr>
        <p:spPr>
          <a:xfrm>
            <a:off x="1097448" y="1798808"/>
            <a:ext cx="4889888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&gt;&gt; for 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= 1:3;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  for j = 1:3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      l = 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     m = j;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[a, 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val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] = 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fzero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(@(a) exp(a*l)+exp(-a*l)-2-2*a*m, 2);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aval(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, j) = a;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Sval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, j) = 2*</a:t>
            </a: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sinh</a:t>
            </a: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(a*l)/a;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    end;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end;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aval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kern="100" dirty="0" err="1">
                <a:effectLst/>
                <a:latin typeface="HY신명조"/>
                <a:ea typeface="맑은 고딕" panose="020B0503020000020004" pitchFamily="50" charset="-127"/>
                <a:cs typeface="Times New Roman" panose="02020603050405020304" pitchFamily="18" charset="0"/>
              </a:rPr>
              <a:t>Sval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516FA320-6FCE-4523-E9C8-4882F2390617}"/>
              </a:ext>
            </a:extLst>
          </p:cNvPr>
          <p:cNvSpPr/>
          <p:nvPr/>
        </p:nvSpPr>
        <p:spPr>
          <a:xfrm>
            <a:off x="6991349" y="1800224"/>
            <a:ext cx="4600035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1356EBB-70B5-B071-D3C4-172DC1381AFD}"/>
              </a:ext>
            </a:extLst>
          </p:cNvPr>
          <p:cNvSpPr/>
          <p:nvPr/>
        </p:nvSpPr>
        <p:spPr>
          <a:xfrm>
            <a:off x="6182269" y="3429000"/>
            <a:ext cx="523331" cy="40011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3A0D160-4B3E-EDD6-7E48-C4C3FD02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56" y="2146234"/>
            <a:ext cx="4416220" cy="3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606EF3-B610-4BD7-8FBE-A5EE6EF17492}"/>
              </a:ext>
            </a:extLst>
          </p:cNvPr>
          <p:cNvSpPr/>
          <p:nvPr/>
        </p:nvSpPr>
        <p:spPr>
          <a:xfrm>
            <a:off x="0" y="3143794"/>
            <a:ext cx="12192000" cy="3714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4E3700-062D-F5D5-AD6F-767DEC4AED3F}"/>
              </a:ext>
            </a:extLst>
          </p:cNvPr>
          <p:cNvSpPr/>
          <p:nvPr/>
        </p:nvSpPr>
        <p:spPr>
          <a:xfrm>
            <a:off x="7837716" y="722812"/>
            <a:ext cx="3396342" cy="56344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A2F84-D89D-FBCD-F7BF-FAAC2F36316C}"/>
              </a:ext>
            </a:extLst>
          </p:cNvPr>
          <p:cNvSpPr txBox="1"/>
          <p:nvPr/>
        </p:nvSpPr>
        <p:spPr>
          <a:xfrm>
            <a:off x="8055429" y="1852481"/>
            <a:ext cx="2952205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5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03</a:t>
            </a:r>
          </a:p>
          <a:p>
            <a:pPr algn="r"/>
            <a:endParaRPr lang="en-US" altLang="ko-KR" sz="4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</a:t>
            </a:r>
            <a:r>
              <a:rPr lang="ko-KR" altLang="en-US" sz="1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현수교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현수선 길이 </a:t>
            </a:r>
            <a:r>
              <a:rPr lang="ko-KR" altLang="en-US" sz="1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응용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이순신 대교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BBA371-7DA0-D0B2-A2C7-B2E6830D2545}"/>
              </a:ext>
            </a:extLst>
          </p:cNvPr>
          <p:cNvCxnSpPr>
            <a:cxnSpLocks/>
          </p:cNvCxnSpPr>
          <p:nvPr/>
        </p:nvCxnSpPr>
        <p:spPr>
          <a:xfrm>
            <a:off x="8055429" y="3143794"/>
            <a:ext cx="29522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64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C0CB8-1316-4A46-DF11-81C516936187}"/>
              </a:ext>
            </a:extLst>
          </p:cNvPr>
          <p:cNvSpPr txBox="1"/>
          <p:nvPr/>
        </p:nvSpPr>
        <p:spPr>
          <a:xfrm>
            <a:off x="1301931" y="2146434"/>
            <a:ext cx="92920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수학자들과 과학자들은 이러한 현수선의 특징을 건축 관련 쪽에 접목을 시켜서 많이 응용해왔다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빨랫줄과 비닐하우스의 서까래와 같이 동그란 아치형으로 되어 있는 것에 대해 중요하게 생각하지 않을 수 있지만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생각보다 쉽게 만들어지는 것이 아니다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>
              <a:buFont typeface="Arial"/>
              <a:buChar char="•"/>
              <a:defRPr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현수선을 사용하는 현수교는 주 케이블과 현수재를 이용하여 하중을 지지하는 교량을 의미하는 것으로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제작 과정에서도 현수선의 길이 계산 문제가 들어있는 것이다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다리를 무너지지 않고 튼튼하게 짓기 위해서 현수선의 길이가 얼마인지 또한 중요하다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문제를 건축에 적용을 시키기 위해서 현수교에 적용시켜본다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29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88534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3E8226B1-DB54-BDAB-A14B-D09C9EE00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86" y="1885934"/>
            <a:ext cx="6698627" cy="36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529327-DE7B-6ACC-A050-B4539EB37C6B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DF849-8FBD-C09B-24CD-40A883C412F8}"/>
              </a:ext>
            </a:extLst>
          </p:cNvPr>
          <p:cNvSpPr txBox="1"/>
          <p:nvPr/>
        </p:nvSpPr>
        <p:spPr>
          <a:xfrm>
            <a:off x="9683930" y="2917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</p:spTree>
    <p:extLst>
      <p:ext uri="{BB962C8B-B14F-4D97-AF65-F5344CB8AC3E}">
        <p14:creationId xmlns:p14="http://schemas.microsoft.com/office/powerpoint/2010/main" val="235089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341610664">
            <a:extLst>
              <a:ext uri="{FF2B5EF4-FFF2-40B4-BE49-F238E27FC236}">
                <a16:creationId xmlns:a16="http://schemas.microsoft.com/office/drawing/2014/main" id="{256C3059-497E-515F-424D-2A5E266B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t="24361" r="16336" b="24818"/>
          <a:stretch>
            <a:fillRect/>
          </a:stretch>
        </p:blipFill>
        <p:spPr bwMode="auto">
          <a:xfrm>
            <a:off x="3274927" y="1501924"/>
            <a:ext cx="5642143" cy="24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725774" y="4256042"/>
            <a:ext cx="10621495" cy="2011005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725774" y="1101814"/>
            <a:ext cx="249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현수선 길이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7AB5F-A592-DC61-E3E4-31637251C5F3}"/>
              </a:ext>
            </a:extLst>
          </p:cNvPr>
          <p:cNvSpPr/>
          <p:nvPr/>
        </p:nvSpPr>
        <p:spPr>
          <a:xfrm>
            <a:off x="5752774" y="1755113"/>
            <a:ext cx="567493" cy="128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66ECF-CF96-8326-5DE6-860A9B0D1689}"/>
              </a:ext>
            </a:extLst>
          </p:cNvPr>
          <p:cNvSpPr/>
          <p:nvPr/>
        </p:nvSpPr>
        <p:spPr>
          <a:xfrm>
            <a:off x="5644245" y="2049346"/>
            <a:ext cx="217058" cy="277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DC03B34-6690-4D70-DE07-0130D9601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E7968-C433-5B93-CA57-7006CB56D2F4}"/>
                  </a:ext>
                </a:extLst>
              </p:cNvPr>
              <p:cNvSpPr txBox="1"/>
              <p:nvPr/>
            </p:nvSpPr>
            <p:spPr>
              <a:xfrm>
                <a:off x="1449977" y="4476521"/>
                <a:ext cx="9292045" cy="15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앞서 구한 현수선의 길이 방정식을 보면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현수교의 탑 사이 폭의 반에 해당하는 길이인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굴림" panose="020B0600000101010101" pitchFamily="50" charset="-127"/>
                      </a:rPr>
                      <m:t>𝑙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과 </a:t>
                </a: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defRPr/>
                </a:pP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현수선에서 늘어진 길이인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굴림" panose="020B0600000101010101" pitchFamily="50" charset="-127"/>
                      </a:rPr>
                      <m:t>𝑚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알면 현수선의 길이를 계산할 수 있다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 그림을 보면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광안대교는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주탑과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주탑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사이의 거리인 주경간장이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0.5km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이고 </a:t>
                </a: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defRPr/>
                </a:pP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현수선의 늘어진 길이는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0.0615km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굴림" panose="020B0600000101010101" pitchFamily="50" charset="-127"/>
                      </a:rPr>
                      <m:t>𝑙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은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0.25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이고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굴림" panose="020B0600000101010101" pitchFamily="50" charset="-127"/>
                      </a:rPr>
                      <m:t>𝑚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은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0.0615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</a:p>
              <a:p>
                <a:pPr>
                  <a:defRPr/>
                </a:pP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폭과 현수선의 늘어진 길이를 가지고 </a:t>
                </a:r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Matlab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이용하여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광안대교의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현수선 길이를 구해본다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E7968-C433-5B93-CA57-7006CB56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7" y="4476521"/>
                <a:ext cx="9292045" cy="1570045"/>
              </a:xfrm>
              <a:prstGeom prst="rect">
                <a:avLst/>
              </a:prstGeom>
              <a:blipFill>
                <a:blip r:embed="rId3"/>
                <a:stretch>
                  <a:fillRect l="-262" t="-1163" b="-3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515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응용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4D32E1D1-351E-D5DA-6A25-753A720AD218}"/>
              </a:ext>
            </a:extLst>
          </p:cNvPr>
          <p:cNvSpPr/>
          <p:nvPr/>
        </p:nvSpPr>
        <p:spPr>
          <a:xfrm>
            <a:off x="600617" y="1800224"/>
            <a:ext cx="5294812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52D-57A1-4D67-F67B-0B07430FBD09}"/>
              </a:ext>
            </a:extLst>
          </p:cNvPr>
          <p:cNvSpPr txBox="1"/>
          <p:nvPr/>
        </p:nvSpPr>
        <p:spPr>
          <a:xfrm>
            <a:off x="600617" y="1208619"/>
            <a:ext cx="88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광안대교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현수선 길이를 구하는 </a:t>
            </a:r>
            <a:r>
              <a:rPr lang="en-US" altLang="ko-KR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(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km)</a:t>
            </a:r>
            <a:endParaRPr lang="ko-KR" altLang="en-US" sz="20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B255A-FF42-E7DA-97FC-20191D5E4D24}"/>
              </a:ext>
            </a:extLst>
          </p:cNvPr>
          <p:cNvSpPr txBox="1"/>
          <p:nvPr/>
        </p:nvSpPr>
        <p:spPr>
          <a:xfrm>
            <a:off x="887457" y="1990035"/>
            <a:ext cx="5141868" cy="438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&gt;&gt; l = 0.25;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m = 0.0615;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[</a:t>
            </a:r>
            <a:r>
              <a:rPr lang="en-US" altLang="ko-KR" sz="1500" b="1" dirty="0" err="1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a,val</a:t>
            </a: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] = </a:t>
            </a:r>
            <a:r>
              <a:rPr lang="en-US" altLang="ko-KR" sz="1500" b="1" dirty="0" err="1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fzero</a:t>
            </a: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(@(a) exp(a*l)+exp(-a*l)-2-2*a*m, 1);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length = 2 * </a:t>
            </a:r>
            <a:r>
              <a:rPr lang="en-US" altLang="ko-KR" sz="1500" b="1" dirty="0" err="1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sinh</a:t>
            </a: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(a*l) / a;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&gt;&gt; length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length =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0.5000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516FA320-6FCE-4523-E9C8-4882F2390617}"/>
              </a:ext>
            </a:extLst>
          </p:cNvPr>
          <p:cNvSpPr/>
          <p:nvPr/>
        </p:nvSpPr>
        <p:spPr>
          <a:xfrm>
            <a:off x="6991349" y="1800224"/>
            <a:ext cx="4600035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1356EBB-70B5-B071-D3C4-172DC1381AFD}"/>
              </a:ext>
            </a:extLst>
          </p:cNvPr>
          <p:cNvSpPr/>
          <p:nvPr/>
        </p:nvSpPr>
        <p:spPr>
          <a:xfrm>
            <a:off x="6182269" y="3429000"/>
            <a:ext cx="523331" cy="40011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/>
              <p:nvPr/>
            </p:nvSpPr>
            <p:spPr>
              <a:xfrm>
                <a:off x="7275740" y="1880082"/>
                <a:ext cx="4031251" cy="3898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광안대교의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현수선 길이를 구하기 위해서 </a:t>
                </a:r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Matlab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현수선 길이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구하는 방정식은 앞에서 구한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ko-KR" sz="160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1600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sinh</m:t>
                        </m:r>
                      </m:fName>
                      <m:e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𝑎𝑙</m:t>
                        </m:r>
                      </m:e>
                    </m:func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이용했다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</a:p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현수선의 전체 폭의 반에 해당하는 길이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0.25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현수선의 늘어진 길이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0.0615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𝑎𝑙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𝑎𝑙</m:t>
                        </m:r>
                      </m:sup>
                    </m:sSup>
                    <m:r>
                      <a:rPr lang="ko-KR" alt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𝑎𝑚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대입하여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구하고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값을 가지고 현수선의 길이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계산한다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그러면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는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0.5000(km)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나온다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따라서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광안대교의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현수선의 길이는 약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0.5000km=500m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40" y="1880082"/>
                <a:ext cx="4031251" cy="3898055"/>
              </a:xfrm>
              <a:prstGeom prst="rect">
                <a:avLst/>
              </a:prstGeom>
              <a:blipFill>
                <a:blip r:embed="rId2"/>
                <a:stretch>
                  <a:fillRect l="-605" b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14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현수선 길이의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현수교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4D32E1D1-351E-D5DA-6A25-753A720AD218}"/>
              </a:ext>
            </a:extLst>
          </p:cNvPr>
          <p:cNvSpPr/>
          <p:nvPr/>
        </p:nvSpPr>
        <p:spPr>
          <a:xfrm>
            <a:off x="600616" y="1800224"/>
            <a:ext cx="5652135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52D-57A1-4D67-F67B-0B07430FBD09}"/>
              </a:ext>
            </a:extLst>
          </p:cNvPr>
          <p:cNvSpPr txBox="1"/>
          <p:nvPr/>
        </p:nvSpPr>
        <p:spPr>
          <a:xfrm>
            <a:off x="600617" y="1208619"/>
            <a:ext cx="88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길이를 구하는 </a:t>
            </a:r>
            <a:r>
              <a:rPr lang="en-US" altLang="ko-KR" sz="20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(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km)</a:t>
            </a:r>
            <a:endParaRPr lang="ko-KR" altLang="en-US" sz="20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B255A-FF42-E7DA-97FC-20191D5E4D24}"/>
              </a:ext>
            </a:extLst>
          </p:cNvPr>
          <p:cNvSpPr txBox="1"/>
          <p:nvPr/>
        </p:nvSpPr>
        <p:spPr>
          <a:xfrm>
            <a:off x="887457" y="1990035"/>
            <a:ext cx="5713368" cy="43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&gt;&gt; for ii = 1:30;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for 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jj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=1:30;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     l = 0.2 +  ii * 0.02;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     m = 0.05 + 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jj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* 0.005;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[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a,val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]=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fzero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(@(a) exp(a*l)+exp(-a*l)-2-2*a*m, 1.6);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length(ii, 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jj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) = 2 * </a:t>
            </a:r>
            <a:r>
              <a:rPr lang="en-US" altLang="ko-KR" sz="1500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sinh</a:t>
            </a: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(a*l) / a;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        end;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end;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altLang="ko-KR" sz="1500" b="1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&gt;&gt; length</a:t>
            </a:r>
            <a:endParaRPr lang="ko-KR" altLang="ko-KR" sz="1500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516FA320-6FCE-4523-E9C8-4882F2390617}"/>
              </a:ext>
            </a:extLst>
          </p:cNvPr>
          <p:cNvSpPr/>
          <p:nvPr/>
        </p:nvSpPr>
        <p:spPr>
          <a:xfrm>
            <a:off x="6991349" y="1800224"/>
            <a:ext cx="4600035" cy="425563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1356EBB-70B5-B071-D3C4-172DC1381AFD}"/>
              </a:ext>
            </a:extLst>
          </p:cNvPr>
          <p:cNvSpPr/>
          <p:nvPr/>
        </p:nvSpPr>
        <p:spPr>
          <a:xfrm>
            <a:off x="6360384" y="3527929"/>
            <a:ext cx="523331" cy="40011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/>
              <p:nvPr/>
            </p:nvSpPr>
            <p:spPr>
              <a:xfrm>
                <a:off x="7273292" y="2289657"/>
                <a:ext cx="4031251" cy="290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현수교의 현수선 길이 규격 표를 만들기 위해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앞에서와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같이 </a:t>
                </a:r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Matlab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현수선 </a:t>
                </a:r>
                <a:r>
                  <a:rPr lang="ko-KR" altLang="en-US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길이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ko-KR" sz="1600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구하는 방정식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ko-KR" sz="160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1600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sinh</m:t>
                        </m:r>
                      </m:fName>
                      <m:e>
                        <m:r>
                          <a:rPr lang="en-US" altLang="ko-KR" sz="1600" i="1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𝑎𝑙</m:t>
                        </m:r>
                      </m:e>
                    </m:func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이용했다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</a:p>
              <a:p>
                <a:pPr marL="342900" indent="-342900">
                  <a:buFont typeface="Arial"/>
                  <a:buChar char="•"/>
                  <a:defRPr/>
                </a:pP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폭은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0.22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부터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0.8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 즉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ko-KR" sz="1600" b="1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0.22km = 220m ~ 0.8km = 800m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로 하였고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현수선의 늘어진 길이는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0.055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부터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0.2   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 즉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ko-KR" sz="1600" b="1" i="1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0.055km = 55m ~ 0.2km = 200m</a:t>
                </a:r>
                <a:r>
                  <a:rPr lang="ko-KR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로 설정했다</a:t>
                </a:r>
                <a:r>
                  <a:rPr lang="en-US" altLang="ko-KR" sz="1600" b="1" dirty="0">
                    <a:solidFill>
                      <a:srgbClr val="21212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</a:t>
                </a: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F50573-0907-9088-2FD0-23ECFCB1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292" y="2289657"/>
                <a:ext cx="4031251" cy="2904000"/>
              </a:xfrm>
              <a:prstGeom prst="rect">
                <a:avLst/>
              </a:prstGeom>
              <a:blipFill>
                <a:blip r:embed="rId2"/>
                <a:stretch>
                  <a:fillRect l="-605" r="-2269" b="-1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004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현수선 길이의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현수교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52D-57A1-4D67-F67B-0B07430FBD09}"/>
              </a:ext>
            </a:extLst>
          </p:cNvPr>
          <p:cNvSpPr txBox="1"/>
          <p:nvPr/>
        </p:nvSpPr>
        <p:spPr>
          <a:xfrm>
            <a:off x="600617" y="1208619"/>
            <a:ext cx="88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현수교의 현수선 길이 규격 표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(</a:t>
            </a:r>
            <a:r>
              <a:rPr lang="ko-KR" altLang="en-US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2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km)</a:t>
            </a:r>
            <a:endParaRPr lang="ko-KR" altLang="en-US" sz="20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텍스트, 흑백, 스크린샷, 대칭이(가) 표시된 사진&#10;&#10;자동 생성된 설명">
            <a:extLst>
              <a:ext uri="{FF2B5EF4-FFF2-40B4-BE49-F238E27FC236}">
                <a16:creationId xmlns:a16="http://schemas.microsoft.com/office/drawing/2014/main" id="{E24B2F11-D467-BE0C-773E-0727F78D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6" y="1808706"/>
            <a:ext cx="3802526" cy="4630194"/>
          </a:xfrm>
          <a:prstGeom prst="rect">
            <a:avLst/>
          </a:prstGeom>
        </p:spPr>
      </p:pic>
      <p:pic>
        <p:nvPicPr>
          <p:cNvPr id="11" name="그림 10" descr="텍스트, 흑백, 문서, 스크린샷이(가) 표시된 사진&#10;&#10;자동 생성된 설명">
            <a:extLst>
              <a:ext uri="{FF2B5EF4-FFF2-40B4-BE49-F238E27FC236}">
                <a16:creationId xmlns:a16="http://schemas.microsoft.com/office/drawing/2014/main" id="{8186410F-CE81-55D4-3891-8CC404614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9" y="1808706"/>
            <a:ext cx="3802526" cy="4630194"/>
          </a:xfrm>
          <a:prstGeom prst="rect">
            <a:avLst/>
          </a:prstGeom>
        </p:spPr>
      </p:pic>
      <p:pic>
        <p:nvPicPr>
          <p:cNvPr id="12" name="그림 11" descr="텍스트, 흑백, 스크린샷, 문서이(가) 표시된 사진&#10;&#10;자동 생성된 설명">
            <a:extLst>
              <a:ext uri="{FF2B5EF4-FFF2-40B4-BE49-F238E27FC236}">
                <a16:creationId xmlns:a16="http://schemas.microsoft.com/office/drawing/2014/main" id="{674120B3-1922-A347-C1EA-3D457DB2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1" y="1808706"/>
            <a:ext cx="3802526" cy="46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현수교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C0CB8-1316-4A46-DF11-81C516936187}"/>
              </a:ext>
            </a:extLst>
          </p:cNvPr>
          <p:cNvSpPr txBox="1"/>
          <p:nvPr/>
        </p:nvSpPr>
        <p:spPr>
          <a:xfrm>
            <a:off x="1449976" y="1792492"/>
            <a:ext cx="9292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이와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같은 방법으로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Matlab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프로그램을 사용하여 폭과 현수선의 늘어진 길이의 범위를 설정하여 현수교의 현수선 길이 규격 표를 만들었다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 현수선 길이 규격 표를 이용하면 따로 재 볼 필요 없이 간단하게 길이를 알 수 있어 보다 더 신속하고 정확하게 일 처리가 가능하다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이를 표를 통해서 국내 최대 </a:t>
            </a:r>
            <a:r>
              <a:rPr lang="ko-KR" altLang="en-US" sz="2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경간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장의 현수교인 이순신대교의 현수선 길이를 알아볼 것이다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b="1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9" name="_x401347144">
            <a:extLst>
              <a:ext uri="{FF2B5EF4-FFF2-40B4-BE49-F238E27FC236}">
                <a16:creationId xmlns:a16="http://schemas.microsoft.com/office/drawing/2014/main" id="{562AE186-FEF2-8ACB-43FF-20764BB9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6" t="39777" r="18167" b="27225"/>
          <a:stretch>
            <a:fillRect/>
          </a:stretch>
        </p:blipFill>
        <p:spPr bwMode="auto">
          <a:xfrm>
            <a:off x="4048374" y="3571875"/>
            <a:ext cx="3724025" cy="21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7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606EF3-B610-4BD7-8FBE-A5EE6EF17492}"/>
              </a:ext>
            </a:extLst>
          </p:cNvPr>
          <p:cNvSpPr/>
          <p:nvPr/>
        </p:nvSpPr>
        <p:spPr>
          <a:xfrm>
            <a:off x="0" y="3143794"/>
            <a:ext cx="12192000" cy="3714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4E3700-062D-F5D5-AD6F-767DEC4AED3F}"/>
              </a:ext>
            </a:extLst>
          </p:cNvPr>
          <p:cNvSpPr/>
          <p:nvPr/>
        </p:nvSpPr>
        <p:spPr>
          <a:xfrm>
            <a:off x="7837716" y="722812"/>
            <a:ext cx="3396342" cy="56344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A2F84-D89D-FBCD-F7BF-FAAC2F36316C}"/>
              </a:ext>
            </a:extLst>
          </p:cNvPr>
          <p:cNvSpPr txBox="1"/>
          <p:nvPr/>
        </p:nvSpPr>
        <p:spPr>
          <a:xfrm>
            <a:off x="8508273" y="2120679"/>
            <a:ext cx="2264229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01</a:t>
            </a:r>
            <a:endParaRPr lang="en-US" altLang="ko-KR" sz="4500" b="1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동기 및 목적</a:t>
            </a:r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방법</a:t>
            </a:r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BBA371-7DA0-D0B2-A2C7-B2E6830D2545}"/>
              </a:ext>
            </a:extLst>
          </p:cNvPr>
          <p:cNvCxnSpPr>
            <a:cxnSpLocks/>
          </p:cNvCxnSpPr>
          <p:nvPr/>
        </p:nvCxnSpPr>
        <p:spPr>
          <a:xfrm>
            <a:off x="8055429" y="3143794"/>
            <a:ext cx="29522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55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628826" y="4381500"/>
            <a:ext cx="5781499" cy="189484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규격표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이순신 대교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DC03B34-6690-4D70-DE07-0130D9601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E7968-C433-5B93-CA57-7006CB56D2F4}"/>
                  </a:ext>
                </a:extLst>
              </p:cNvPr>
              <p:cNvSpPr txBox="1"/>
              <p:nvPr/>
            </p:nvSpPr>
            <p:spPr>
              <a:xfrm>
                <a:off x="700771" y="4544091"/>
                <a:ext cx="55597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/>
                  <a:buChar char="•"/>
                  <a:defRPr/>
                </a:pP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이순신대교의 경우 </a:t>
                </a:r>
                <a:r>
                  <a:rPr lang="ko-KR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주탑과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주탑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사이의 거리인 주경간장이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1.545(km) 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이고 현수선의 늘어진 길이는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0.2km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= 0.77 (km),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= 0.2(km)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라는 것을 알 수 있다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앞서 구한 표를 이용해서 구해본다면 이순신대교의 현수선 의 길이인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값은 약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1.6072km = 1607.2m</a:t>
                </a:r>
                <a:r>
                  <a:rPr lang="ko-KR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라는 것을 알 수 있다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E7968-C433-5B93-CA57-7006CB56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71" y="4544091"/>
                <a:ext cx="5559710" cy="1569660"/>
              </a:xfrm>
              <a:prstGeom prst="rect">
                <a:avLst/>
              </a:prstGeom>
              <a:blipFill>
                <a:blip r:embed="rId2"/>
                <a:stretch>
                  <a:fillRect l="-439" t="-1163" r="-768" b="-3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 descr="텍스트, 소프트웨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6AEC1B98-13DC-2BBB-0AE7-836B29008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9" t="26473" r="33924" b="23419"/>
          <a:stretch/>
        </p:blipFill>
        <p:spPr bwMode="auto">
          <a:xfrm>
            <a:off x="1062974" y="1407843"/>
            <a:ext cx="4835304" cy="2683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57AB5F-A592-DC61-E3E4-31637251C5F3}"/>
              </a:ext>
            </a:extLst>
          </p:cNvPr>
          <p:cNvSpPr/>
          <p:nvPr/>
        </p:nvSpPr>
        <p:spPr>
          <a:xfrm>
            <a:off x="5104495" y="1828307"/>
            <a:ext cx="313267" cy="116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66ECF-CF96-8326-5DE6-860A9B0D1689}"/>
              </a:ext>
            </a:extLst>
          </p:cNvPr>
          <p:cNvSpPr/>
          <p:nvPr/>
        </p:nvSpPr>
        <p:spPr>
          <a:xfrm>
            <a:off x="2927360" y="3545188"/>
            <a:ext cx="217058" cy="13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흑백, 스크린샷, 문서이(가) 표시된 사진&#10;&#10;자동 생성된 설명">
            <a:extLst>
              <a:ext uri="{FF2B5EF4-FFF2-40B4-BE49-F238E27FC236}">
                <a16:creationId xmlns:a16="http://schemas.microsoft.com/office/drawing/2014/main" id="{3AD80B6C-8878-DBDE-108D-4264F3434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69" y="1314154"/>
            <a:ext cx="4048124" cy="48981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2856D5-06CD-2962-75E8-389FCD6ED180}"/>
              </a:ext>
            </a:extLst>
          </p:cNvPr>
          <p:cNvSpPr/>
          <p:nvPr/>
        </p:nvSpPr>
        <p:spPr>
          <a:xfrm>
            <a:off x="10711030" y="5703245"/>
            <a:ext cx="453870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606EF3-B610-4BD7-8FBE-A5EE6EF17492}"/>
              </a:ext>
            </a:extLst>
          </p:cNvPr>
          <p:cNvSpPr/>
          <p:nvPr/>
        </p:nvSpPr>
        <p:spPr>
          <a:xfrm>
            <a:off x="0" y="3143794"/>
            <a:ext cx="12192000" cy="3714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4E3700-062D-F5D5-AD6F-767DEC4AED3F}"/>
              </a:ext>
            </a:extLst>
          </p:cNvPr>
          <p:cNvSpPr/>
          <p:nvPr/>
        </p:nvSpPr>
        <p:spPr>
          <a:xfrm>
            <a:off x="7837716" y="722812"/>
            <a:ext cx="3396342" cy="56344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A2F84-D89D-FBCD-F7BF-FAAC2F36316C}"/>
              </a:ext>
            </a:extLst>
          </p:cNvPr>
          <p:cNvSpPr txBox="1"/>
          <p:nvPr/>
        </p:nvSpPr>
        <p:spPr>
          <a:xfrm>
            <a:off x="8508273" y="2120679"/>
            <a:ext cx="22642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04</a:t>
            </a:r>
            <a:endParaRPr lang="en-US" altLang="ko-KR" sz="4500" b="1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BBA371-7DA0-D0B2-A2C7-B2E6830D2545}"/>
              </a:ext>
            </a:extLst>
          </p:cNvPr>
          <p:cNvCxnSpPr>
            <a:cxnSpLocks/>
          </p:cNvCxnSpPr>
          <p:nvPr/>
        </p:nvCxnSpPr>
        <p:spPr>
          <a:xfrm>
            <a:off x="8055429" y="3143794"/>
            <a:ext cx="29522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4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39914-1228-D8A0-B3CF-79ADA87671E0}"/>
              </a:ext>
            </a:extLst>
          </p:cNvPr>
          <p:cNvSpPr txBox="1"/>
          <p:nvPr/>
        </p:nvSpPr>
        <p:spPr>
          <a:xfrm>
            <a:off x="1111160" y="1611762"/>
            <a:ext cx="10279651" cy="78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HY신명조" panose="02030600000101010101" pitchFamily="18" charset="-127"/>
              <a:cs typeface="굴림" panose="020B0600000101010101" pitchFamily="50" charset="-127"/>
            </a:endParaRPr>
          </a:p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5B16DF-0CC2-559D-B7E1-5E4FFF6FD623}"/>
                  </a:ext>
                </a:extLst>
              </p:cNvPr>
              <p:cNvSpPr txBox="1"/>
              <p:nvPr/>
            </p:nvSpPr>
            <p:spPr>
              <a:xfrm>
                <a:off x="1201016" y="2163397"/>
                <a:ext cx="9736949" cy="295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균일한 밀도를 갖는 유연한 사슬이나 밧줄을 두 점 사이에 매달아서 그 자신의 무게만으로 드리워져 있다고 할 때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이것에 의하여 만들어지는 곡선의 형태를 현수선이라고 한다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우리 주변에서 흔히 볼 수 있는 전봇대 사이에 축 늘어진 전깃줄이나 빨랫줄 현수선의 대표적인 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현수선의 방정식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𝒂𝒙</m:t>
                        </m:r>
                      </m:e>
                    </m:func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를 이용하면 현수선의 길이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𝒔𝒊𝒏𝒉</m:t>
                        </m:r>
                      </m:fName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𝒂𝒍</m:t>
                        </m:r>
                      </m:e>
                    </m:func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을 구할 수 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현수선의 길이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를 구하기 위해서는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a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값을 먼저 구해야 한다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그리고 현수선의 방정식의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값에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과 폭</a:t>
                </a:r>
                <a14:m>
                  <m:oMath xmlns:m="http://schemas.openxmlformats.org/officeDocument/2006/math">
                    <m:r>
                      <a:rPr lang="ko-KR" altLang="ko-KR" sz="2000" b="1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을 대입하여 연립방정식을 정리하면 방정식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𝒄𝒐𝒔𝒉</m:t>
                        </m:r>
                      </m:fName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𝒂𝒍</m:t>
                        </m:r>
                      </m:e>
                    </m:func>
                    <m:r>
                      <a:rPr lang="ko-KR" altLang="en-US" sz="2000" b="1" i="1" kern="100"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바탕" panose="02030600000101010101" pitchFamily="18" charset="-127"/>
                      </a:rPr>
                      <m:t>−</m:t>
                    </m:r>
                    <m:d>
                      <m:d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/>
                            <a:cs typeface="Times New Roman" panose="02020603050405020304" pitchFamily="18" charset="0"/>
                          </a:rPr>
                          <m:t>𝒂𝒎</m:t>
                        </m:r>
                      </m:e>
                    </m:d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을 얻을 수 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방정식의 해를 구하면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의 값을 구할 수 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2000" b="1" kern="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5B16DF-0CC2-559D-B7E1-5E4FFF6F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6" y="2163397"/>
                <a:ext cx="9736949" cy="2955104"/>
              </a:xfrm>
              <a:prstGeom prst="rect">
                <a:avLst/>
              </a:prstGeom>
              <a:blipFill>
                <a:blip r:embed="rId2"/>
                <a:stretch>
                  <a:fillRect l="-626" t="-1237" r="-689" b="-2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158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406640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39914-1228-D8A0-B3CF-79ADA87671E0}"/>
              </a:ext>
            </a:extLst>
          </p:cNvPr>
          <p:cNvSpPr txBox="1"/>
          <p:nvPr/>
        </p:nvSpPr>
        <p:spPr>
          <a:xfrm>
            <a:off x="1111160" y="1611762"/>
            <a:ext cx="10279651" cy="78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HY신명조" panose="02030600000101010101" pitchFamily="18" charset="-127"/>
              <a:cs typeface="굴림" panose="020B0600000101010101" pitchFamily="50" charset="-127"/>
            </a:endParaRPr>
          </a:p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5B16DF-0CC2-559D-B7E1-5E4FFF6FD623}"/>
                  </a:ext>
                </a:extLst>
              </p:cNvPr>
              <p:cNvSpPr txBox="1"/>
              <p:nvPr/>
            </p:nvSpPr>
            <p:spPr>
              <a:xfrm>
                <a:off x="1201016" y="2185436"/>
                <a:ext cx="9736949" cy="295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이렇게 현수선의 길이를 구하는 방법을 이용하여 </a:t>
                </a:r>
                <a:r>
                  <a:rPr lang="ko-KR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현수교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중 대표적으로 </a:t>
                </a:r>
                <a:r>
                  <a:rPr lang="ko-KR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광안대교의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현수선 길이를 알아볼 수 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현수교의 탑 사이 폭의 반에 해당하는 길이인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l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과 현수선의 늘어진 길이인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m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을 통해 구해보았다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광안대교의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경우</a:t>
                </a:r>
                <a14:m>
                  <m:oMath xmlns:m="http://schemas.openxmlformats.org/officeDocument/2006/math">
                    <m:r>
                      <a:rPr lang="ko-KR" altLang="ko-KR" sz="2000" b="1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= 0.25(km),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= 0.0615(km)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Matlab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프로그램에서 앞에서 구한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</m:t>
                        </m:r>
                      </m:den>
                    </m:f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𝒔𝒊𝒏𝒉</m:t>
                        </m:r>
                      </m:fName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HY신명조" panose="02030600000101010101"/>
                            <a:cs typeface="Times New Roman" panose="02020603050405020304" pitchFamily="18" charset="0"/>
                          </a:rPr>
                          <m:t>𝒂𝒍</m:t>
                        </m:r>
                      </m:e>
                    </m:func>
                  </m:oMath>
                </a14:m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을 이용하면 </a:t>
                </a:r>
                <a:r>
                  <a:rPr lang="ko-KR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광안대교의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현수선의 길이인 </a:t>
                </a:r>
                <a14:m>
                  <m:oMath xmlns:m="http://schemas.openxmlformats.org/officeDocument/2006/math">
                    <m:r>
                      <a:rPr lang="en-US" altLang="ko-KR" sz="2000" b="1" i="1" kern="100">
                        <a:effectLst/>
                        <a:latin typeface="Cambria Math" panose="02040503050406030204" pitchFamily="18" charset="0"/>
                        <a:ea typeface="HY신명조" panose="02030600000101010101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값은 약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0.5km = 500m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라는 것을 알 수 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이를 통해 현수교의 폭과 현수교의 늘어진 길이에 따라서 필요한 현수선의 길이를 계산해서 간단하게 제작이 가능하도록 규격표를 만들어 보았다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규격표를 통해서는 </a:t>
                </a:r>
                <a:r>
                  <a:rPr lang="ko-KR" altLang="ko-KR" sz="2000" b="1" kern="100" dirty="0" err="1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이순신대교의</a:t>
                </a:r>
                <a:r>
                  <a:rPr lang="ko-KR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현수선 길이를 쉽게 구해낼 수 있었다</a:t>
                </a:r>
                <a:r>
                  <a:rPr lang="en-US" altLang="ko-KR" sz="20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2000" b="1" kern="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5B16DF-0CC2-559D-B7E1-5E4FFF6F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6" y="2185436"/>
                <a:ext cx="9736949" cy="2955104"/>
              </a:xfrm>
              <a:prstGeom prst="rect">
                <a:avLst/>
              </a:prstGeom>
              <a:blipFill>
                <a:blip r:embed="rId2"/>
                <a:stretch>
                  <a:fillRect l="-626" t="-1240" r="-689" b="-28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87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39914-1228-D8A0-B3CF-79ADA87671E0}"/>
              </a:ext>
            </a:extLst>
          </p:cNvPr>
          <p:cNvSpPr txBox="1"/>
          <p:nvPr/>
        </p:nvSpPr>
        <p:spPr>
          <a:xfrm>
            <a:off x="1111160" y="1611762"/>
            <a:ext cx="10279651" cy="78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HY신명조" panose="02030600000101010101" pitchFamily="18" charset="-127"/>
              <a:cs typeface="굴림" panose="020B0600000101010101" pitchFamily="50" charset="-127"/>
            </a:endParaRPr>
          </a:p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B16DF-0CC2-559D-B7E1-5E4FFF6FD623}"/>
              </a:ext>
            </a:extLst>
          </p:cNvPr>
          <p:cNvSpPr txBox="1"/>
          <p:nvPr/>
        </p:nvSpPr>
        <p:spPr>
          <a:xfrm>
            <a:off x="1227524" y="2843876"/>
            <a:ext cx="9736949" cy="1388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이렇듯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Matlab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을 사용해 현수선 길이 규격표를 이용하면 따로 재 볼 필요 없이 간단하고 빠르게 길이를 알 수 있다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또한 </a:t>
            </a:r>
            <a:r>
              <a:rPr lang="ko-KR" altLang="ko-KR" sz="2000" b="1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현수교뿐만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아니라 비닐하우스의 서까래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전봇대 사이에 축 늘어진 전깃줄 등에서도 구현해 보며 많은 데이터를 가지고 있으면 다양한 경우에서 제작하는 데 매우 유용할 것이다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b="1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참고문헌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39914-1228-D8A0-B3CF-79ADA87671E0}"/>
              </a:ext>
            </a:extLst>
          </p:cNvPr>
          <p:cNvSpPr txBox="1"/>
          <p:nvPr/>
        </p:nvSpPr>
        <p:spPr>
          <a:xfrm>
            <a:off x="1111160" y="1611762"/>
            <a:ext cx="10279651" cy="78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HY신명조" panose="02030600000101010101" pitchFamily="18" charset="-127"/>
              <a:cs typeface="굴림" panose="020B0600000101010101" pitchFamily="50" charset="-127"/>
            </a:endParaRPr>
          </a:p>
          <a:p>
            <a:pPr indent="127000" algn="just">
              <a:lnSpc>
                <a:spcPct val="115000"/>
              </a:lnSpc>
              <a:spcAft>
                <a:spcPts val="1200"/>
              </a:spcAft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A9EE2-EF6E-0248-B08D-E70EA969DD90}"/>
              </a:ext>
            </a:extLst>
          </p:cNvPr>
          <p:cNvSpPr txBox="1"/>
          <p:nvPr/>
        </p:nvSpPr>
        <p:spPr>
          <a:xfrm>
            <a:off x="1226126" y="2463041"/>
            <a:ext cx="9739745" cy="1994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ko-KR" sz="2000" b="1" dirty="0">
                <a:solidFill>
                  <a:srgbClr val="000000"/>
                </a:solidFill>
                <a:effectLst/>
                <a:latin typeface="HY신명조" panose="02030600000101010101"/>
                <a:ea typeface="맑은 고딕" panose="020B0503020000020004" pitchFamily="50" charset="-127"/>
                <a:cs typeface="굴림" panose="020B0600000101010101" pitchFamily="50" charset="-127"/>
              </a:rPr>
              <a:t>[1] &lt;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미적분학과 해석기하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&gt; p.373. p.374. </a:t>
            </a:r>
            <a:r>
              <a:rPr lang="en-US" altLang="ko-KR" sz="2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p.375.</a:t>
            </a:r>
            <a:endParaRPr lang="ko-KR" altLang="ko-KR" sz="20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2000" b="1" dirty="0">
                <a:solidFill>
                  <a:srgbClr val="000000"/>
                </a:solidFill>
                <a:effectLst/>
                <a:latin typeface="HY신명조" panose="02030600000101010101"/>
                <a:ea typeface="맑은 고딕" panose="020B0503020000020004" pitchFamily="50" charset="-127"/>
                <a:cs typeface="굴림" panose="020B0600000101010101" pitchFamily="50" charset="-127"/>
              </a:rPr>
              <a:t>[2] &lt;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광안대교의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 계획 및 설계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_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서식구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Planning and Design of 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Gwangan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 Grand Bridge&gt; p.2.</a:t>
            </a:r>
            <a:endParaRPr lang="ko-KR" altLang="ko-KR" sz="20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2000" b="1" dirty="0">
                <a:solidFill>
                  <a:srgbClr val="000000"/>
                </a:solidFill>
                <a:effectLst/>
                <a:latin typeface="HY신명조" panose="02030600000101010101"/>
                <a:ea typeface="맑은 고딕" panose="020B0503020000020004" pitchFamily="50" charset="-127"/>
                <a:cs typeface="굴림" panose="020B0600000101010101" pitchFamily="50" charset="-127"/>
              </a:rPr>
              <a:t>[3] &lt;2012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하반기 특집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(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현수교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+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자립기술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)-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이순신대교의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 설계와 시공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Y신명조" panose="02030600000101010101"/>
                <a:cs typeface="굴림" panose="020B0600000101010101" pitchFamily="50" charset="-127"/>
              </a:rPr>
              <a:t>&gt; p.2.</a:t>
            </a:r>
            <a:endParaRPr lang="ko-KR" altLang="ko-KR" sz="20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38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CF90A1-1B9D-7D3E-9952-3C30C7A195CA}"/>
              </a:ext>
            </a:extLst>
          </p:cNvPr>
          <p:cNvSpPr/>
          <p:nvPr/>
        </p:nvSpPr>
        <p:spPr>
          <a:xfrm>
            <a:off x="7933509" y="0"/>
            <a:ext cx="42584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BF3454-96C6-C623-64FB-EF3D1DC1F171}"/>
              </a:ext>
            </a:extLst>
          </p:cNvPr>
          <p:cNvSpPr/>
          <p:nvPr/>
        </p:nvSpPr>
        <p:spPr>
          <a:xfrm>
            <a:off x="0" y="1846217"/>
            <a:ext cx="12192000" cy="235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A549C9-D696-A2C4-C166-34A4C74E90CA}"/>
              </a:ext>
            </a:extLst>
          </p:cNvPr>
          <p:cNvSpPr/>
          <p:nvPr/>
        </p:nvSpPr>
        <p:spPr>
          <a:xfrm>
            <a:off x="0" y="1846217"/>
            <a:ext cx="252549" cy="2351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EE219-1DF7-6E5F-10A5-D0B165EE246B}"/>
              </a:ext>
            </a:extLst>
          </p:cNvPr>
          <p:cNvSpPr txBox="1"/>
          <p:nvPr/>
        </p:nvSpPr>
        <p:spPr>
          <a:xfrm>
            <a:off x="3148148" y="2748673"/>
            <a:ext cx="58957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kern="100" dirty="0">
                <a:effectLst/>
                <a:latin typeface="HY신명조" panose="02030600000101010101" pitchFamily="18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2700" b="1" kern="100" dirty="0">
                <a:effectLst/>
                <a:latin typeface="HY신명조" panose="02030600000101010101" pitchFamily="18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17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동기 및 목적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동기 및 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C0CB8-1316-4A46-DF11-81C516936187}"/>
              </a:ext>
            </a:extLst>
          </p:cNvPr>
          <p:cNvSpPr txBox="1"/>
          <p:nvPr/>
        </p:nvSpPr>
        <p:spPr>
          <a:xfrm>
            <a:off x="1354182" y="2677604"/>
            <a:ext cx="92920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속에서 전봇대의 전깃줄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빨랫대의 빨랫줄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비닐하우스의 서까래와 같이 여러 가지 곡선들을 현수선이라고 한다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원리를 인공적인 구조물로 극대화하여 구현한 것이 현수교이다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다리를 무너지지 않게 짓기 위해서 현수선 구조를 어떻게 활용했는지 알아보기 위해 연구를 시작했다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Arial"/>
              <a:buChar char="•"/>
              <a:defRPr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현수선에 대해서 알아보고 현수선 길이를 구하는 방법에 대해 생각해 본다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간단하게 현수선 길이를 계산할 수 있는 표를 구현해 본다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1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방법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C0CB8-1316-4A46-DF11-81C516936187}"/>
              </a:ext>
            </a:extLst>
          </p:cNvPr>
          <p:cNvSpPr txBox="1"/>
          <p:nvPr/>
        </p:nvSpPr>
        <p:spPr>
          <a:xfrm>
            <a:off x="1354182" y="2677604"/>
            <a:ext cx="92920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현수선의 개념과 원리에 대해서 알아보고 현수선 방정식을 이용하여 현수선의 길이를 구하는 방법에 대해서 알아본다</a:t>
            </a:r>
            <a:r>
              <a:rPr lang="en-US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kern="100" dirty="0">
              <a:effectLst/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Matlab</a:t>
            </a:r>
            <a:r>
              <a:rPr lang="ko-KR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을 사용하여 각각의 폭과 현수선의 늘어진 길이에 대한 현수선의 길이를 계산한다</a:t>
            </a:r>
            <a:r>
              <a:rPr lang="en-US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kern="100" dirty="0">
              <a:effectLst/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현수교 중 대표적으로 광안대교의 현수선 길이를</a:t>
            </a:r>
            <a:r>
              <a:rPr lang="en-US" altLang="ko-KR" sz="2000" b="1" kern="1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b="1" kern="100" dirty="0">
                <a:effectLst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Matlab</a:t>
            </a:r>
            <a:r>
              <a:rPr lang="ko-KR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을 통해 구하고 현수교의 현수선 길이들을 표로 구현한다</a:t>
            </a:r>
            <a:r>
              <a:rPr lang="en-US" altLang="ko-KR" sz="2000" b="1" kern="100" dirty="0">
                <a:effectLst/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. </a:t>
            </a:r>
            <a:r>
              <a:rPr lang="ko-KR" altLang="en-US" sz="2000" b="1" kern="1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이 표를 이용하여 이순신대교의 현수선 길이를 구한다</a:t>
            </a:r>
            <a:r>
              <a:rPr lang="en-US" altLang="ko-KR" sz="2000" b="1" kern="1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  <a:endParaRPr lang="ko-KR" altLang="ko-KR" sz="2000" b="1" kern="100" dirty="0">
              <a:effectLst/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9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606EF3-B610-4BD7-8FBE-A5EE6EF17492}"/>
              </a:ext>
            </a:extLst>
          </p:cNvPr>
          <p:cNvSpPr/>
          <p:nvPr/>
        </p:nvSpPr>
        <p:spPr>
          <a:xfrm>
            <a:off x="0" y="3143794"/>
            <a:ext cx="12192000" cy="3714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4E3700-062D-F5D5-AD6F-767DEC4AED3F}"/>
              </a:ext>
            </a:extLst>
          </p:cNvPr>
          <p:cNvSpPr/>
          <p:nvPr/>
        </p:nvSpPr>
        <p:spPr>
          <a:xfrm>
            <a:off x="7837716" y="722812"/>
            <a:ext cx="3396342" cy="56344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A2F84-D89D-FBCD-F7BF-FAAC2F36316C}"/>
              </a:ext>
            </a:extLst>
          </p:cNvPr>
          <p:cNvSpPr txBox="1"/>
          <p:nvPr/>
        </p:nvSpPr>
        <p:spPr>
          <a:xfrm>
            <a:off x="8289235" y="2120679"/>
            <a:ext cx="24832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02</a:t>
            </a:r>
            <a:endParaRPr lang="en-US" altLang="ko-KR" sz="4500" b="1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개념과 원리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길이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BBA371-7DA0-D0B2-A2C7-B2E6830D2545}"/>
              </a:ext>
            </a:extLst>
          </p:cNvPr>
          <p:cNvCxnSpPr>
            <a:cxnSpLocks/>
          </p:cNvCxnSpPr>
          <p:nvPr/>
        </p:nvCxnSpPr>
        <p:spPr>
          <a:xfrm>
            <a:off x="8055429" y="3143794"/>
            <a:ext cx="29522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4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개념과 원리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개념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9B1C20-ED61-17F7-6B93-BBCCDD074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87" y="2634489"/>
            <a:ext cx="3855265" cy="25713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09E64-D020-0196-9E41-E43CE5E60ADB}"/>
              </a:ext>
            </a:extLst>
          </p:cNvPr>
          <p:cNvSpPr txBox="1"/>
          <p:nvPr/>
        </p:nvSpPr>
        <p:spPr>
          <a:xfrm>
            <a:off x="1137556" y="5235698"/>
            <a:ext cx="2994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800" kern="100" dirty="0">
                <a:effectLst/>
                <a:latin typeface="맑은 고딕" panose="020B0503020000020004" pitchFamily="50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kern="100" dirty="0">
                <a:effectLst/>
                <a:latin typeface="맑은 고딕" panose="020B0503020000020004" pitchFamily="50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800" b="1" kern="100" dirty="0">
                <a:solidFill>
                  <a:srgbClr val="555555"/>
                </a:solidFill>
                <a:effectLst/>
                <a:latin typeface="HY신명조" panose="02030600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Image by </a:t>
            </a:r>
            <a:r>
              <a:rPr lang="en-US" altLang="ko-KR" sz="800" kern="100" dirty="0">
                <a:solidFill>
                  <a:srgbClr val="191B26"/>
                </a:solidFill>
                <a:effectLst/>
                <a:latin typeface="Calibri" panose="020F0502020204030204" pitchFamily="34" charset="0"/>
                <a:ea typeface="HY신명조" panose="02030600000101010101" pitchFamily="18" charset="-127"/>
                <a:cs typeface="Times New Roman" panose="02020603050405020304" pitchFamily="18" charset="0"/>
              </a:rPr>
              <a:t> </a:t>
            </a:r>
            <a:r>
              <a:rPr lang="en-US" altLang="ko-KR" sz="800" u="sng" kern="100" dirty="0">
                <a:solidFill>
                  <a:srgbClr val="191B26"/>
                </a:solidFill>
                <a:effectLst/>
                <a:latin typeface="HY신명조" panose="02030600000101010101" pitchFamily="18" charset="-127"/>
                <a:ea typeface="맑은 고딕" panose="020B0503020000020004" pitchFamily="50" charset="-127"/>
                <a:cs typeface="Open Sans" panose="020B0606030504020204" pitchFamily="34" charset="0"/>
                <a:hlinkClick r:id="rId3"/>
              </a:rPr>
              <a:t>Couleur</a:t>
            </a:r>
            <a:r>
              <a:rPr lang="en-US" altLang="ko-KR" sz="800" kern="100" dirty="0">
                <a:effectLst/>
                <a:latin typeface="HY신명조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b="1" kern="100" dirty="0">
                <a:solidFill>
                  <a:srgbClr val="555555"/>
                </a:solidFill>
                <a:effectLst/>
                <a:latin typeface="HY신명조" panose="02030600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from </a:t>
            </a:r>
            <a:r>
              <a:rPr lang="en-US" altLang="ko-KR" sz="800" b="1" u="sng" kern="100" dirty="0" err="1">
                <a:solidFill>
                  <a:srgbClr val="608CBA"/>
                </a:solidFill>
                <a:effectLst/>
                <a:latin typeface="HY신명조" panose="02030600000101010101" pitchFamily="18" charset="-127"/>
                <a:ea typeface="맑은 고딕" panose="020B0503020000020004" pitchFamily="50" charset="-127"/>
                <a:cs typeface="Arial" panose="020B0604020202020204" pitchFamily="34" charset="0"/>
                <a:hlinkClick r:id="rId4"/>
              </a:rPr>
              <a:t>Pixabay</a:t>
            </a: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0F2F4-E9BB-7906-833E-EE42DDB227B3}"/>
              </a:ext>
            </a:extLst>
          </p:cNvPr>
          <p:cNvSpPr txBox="1"/>
          <p:nvPr/>
        </p:nvSpPr>
        <p:spPr>
          <a:xfrm>
            <a:off x="5462808" y="2634489"/>
            <a:ext cx="5271453" cy="279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현수선이란 균일한 밀도를 갖는 유연한 사슬이나 밧줄을 두 점 사이에 매달아서 그 자신의 무게만으로 드리워져 있을 때 만들어지는 곡선의 형태이다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우리 주변에서 흔히 볼 수 있는 전봇대 사이에 축 늘어진 전깃줄이나 빨랫줄이 현수선의 대표적인 예</a:t>
            </a:r>
            <a:r>
              <a:rPr lang="ko-KR" altLang="en-US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b="1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1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개념과 원리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원리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BDC65-00DA-AC5D-3314-AEC2FC41CE15}"/>
              </a:ext>
            </a:extLst>
          </p:cNvPr>
          <p:cNvSpPr txBox="1"/>
          <p:nvPr/>
        </p:nvSpPr>
        <p:spPr>
          <a:xfrm>
            <a:off x="1354182" y="2668918"/>
            <a:ext cx="9747827" cy="305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빨랫줄이 제대로 버티기 위해서는 두 개의 버팀대와 땅에 빨랫줄의 끝을 단단히 고정해야 한다</a:t>
            </a:r>
            <a:r>
              <a:rPr lang="en-US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빨래를 널지 않은 빨랫줄은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조금</a:t>
            </a:r>
            <a:r>
              <a:rPr lang="ko-KR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불안정하지만 무거운 빨래를 널면 빨랫줄이 처지기 시작하면서 점차 당기는 힘이 늘어나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팽팽</a:t>
            </a:r>
            <a:r>
              <a:rPr lang="ko-KR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해진다</a:t>
            </a:r>
            <a:r>
              <a:rPr lang="en-US" altLang="ko-KR" sz="20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현수교는 주 케이블이 자체 무게만 지탱하는 것이 아니라 그보다 더 큰 다리 상판의 무게까지 지탱한다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주 케이블은 현수선의 형태가 되면 장력이 작용하여 무거운 차량이 다녀도 거뜬히 버틴다</a:t>
            </a:r>
            <a:r>
              <a:rPr lang="en-US" altLang="ko-KR" sz="20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b="1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sz="2000" b="1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4032F04-F40A-5D93-CB61-E176C2966E1E}"/>
              </a:ext>
            </a:extLst>
          </p:cNvPr>
          <p:cNvSpPr/>
          <p:nvPr/>
        </p:nvSpPr>
        <p:spPr>
          <a:xfrm>
            <a:off x="801188" y="1397587"/>
            <a:ext cx="10589623" cy="466779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1EA291-0988-CAD6-D58A-A823C26219B3}"/>
              </a:ext>
            </a:extLst>
          </p:cNvPr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8E0F4-E643-6B67-740A-8A250A4C3F29}"/>
              </a:ext>
            </a:extLst>
          </p:cNvPr>
          <p:cNvSpPr txBox="1"/>
          <p:nvPr/>
        </p:nvSpPr>
        <p:spPr>
          <a:xfrm>
            <a:off x="9683930" y="284880"/>
            <a:ext cx="25080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현수선 길이 계산 방법과 응용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DB0FE-A5B5-7E17-9BEE-E44FA55882D4}"/>
              </a:ext>
            </a:extLst>
          </p:cNvPr>
          <p:cNvSpPr txBox="1"/>
          <p:nvPr/>
        </p:nvSpPr>
        <p:spPr>
          <a:xfrm>
            <a:off x="1354182" y="1866756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현수선의 방정식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9F08C3-2436-A804-58D8-4FF8882A1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10" y="2513626"/>
            <a:ext cx="4151884" cy="327094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FB69-3B69-8987-6573-86A55EB856F4}"/>
                  </a:ext>
                </a:extLst>
              </p:cNvPr>
              <p:cNvSpPr txBox="1"/>
              <p:nvPr/>
            </p:nvSpPr>
            <p:spPr>
              <a:xfrm>
                <a:off x="5780316" y="2088729"/>
                <a:ext cx="5111672" cy="268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latinLnBrk="1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b="1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800" b="1" i="1" kern="10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 :</m:t>
                    </m:r>
                  </m:oMath>
                </a14:m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사슬의 선밀도</a:t>
                </a:r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단위 길이당 무게</a:t>
                </a:r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)</a:t>
                </a:r>
                <a:endParaRPr lang="ko-KR" altLang="ko-KR" sz="1800" b="1" kern="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b="1" i="1" kern="10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최저점에서 임의의 점</a:t>
                </a:r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(x, y)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까지의 호의 길이</a:t>
                </a:r>
              </a:p>
              <a:p>
                <a:pPr algn="just" latinLnBrk="1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최저점에서 수평방향으로 작용하는 장력</a:t>
                </a:r>
              </a:p>
              <a:p>
                <a:pPr algn="just" latinLnBrk="1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b="1" i="1" kern="10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점</a:t>
                </a:r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(x, y)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에서 접선의 방향으로 작용하는 장력 </a:t>
                </a:r>
              </a:p>
              <a:p>
                <a:pPr algn="just" latinLnBrk="1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800" b="1" i="1" kern="100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800" b="1" i="1" kern="10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en-US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b="1" kern="100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사슬에 작용하는 중력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FB69-3B69-8987-6573-86A55EB85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6" y="2088729"/>
                <a:ext cx="5111672" cy="2680542"/>
              </a:xfrm>
              <a:prstGeom prst="rect">
                <a:avLst/>
              </a:prstGeom>
              <a:blipFill>
                <a:blip r:embed="rId3"/>
                <a:stretch>
                  <a:fillRect t="-683" b="-2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D56CB-C40D-A616-6560-9AFB8458340D}"/>
                  </a:ext>
                </a:extLst>
              </p:cNvPr>
              <p:cNvSpPr txBox="1"/>
              <p:nvPr/>
            </p:nvSpPr>
            <p:spPr>
              <a:xfrm>
                <a:off x="5780316" y="5109786"/>
                <a:ext cx="41518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2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⇒ </m:t>
                    </m:r>
                    <m:r>
                      <a:rPr lang="en-US" altLang="ko-KR" sz="2200" b="1" i="1" smtClean="0"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Times New Roman" panose="02020603050405020304" pitchFamily="18" charset="0"/>
                      </a:rPr>
                      <m:t>𝑻</m:t>
                    </m:r>
                    <m:func>
                      <m:funcPr>
                        <m:ctrlPr>
                          <a:rPr lang="ko-KR" altLang="ko-KR" sz="2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𝒄𝒐𝒔</m:t>
                        </m:r>
                      </m:fName>
                      <m:e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func>
                    <m:sSub>
                      <m:sSubPr>
                        <m:ctrlPr>
                          <a:rPr lang="ko-KR" altLang="ko-KR" sz="22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ko-KR" sz="2200" b="1" i="1"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200" b="1" dirty="0">
                    <a:effectLst/>
                    <a:latin typeface="HY신명조" panose="02030600000101010101" pitchFamily="18" charset="-127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sz="2200" b="1" i="1">
                        <a:latin typeface="Cambria Math" panose="02040503050406030204" pitchFamily="18" charset="0"/>
                      </a:rPr>
                      <m:t>𝑻</m:t>
                    </m:r>
                    <m:func>
                      <m:funcPr>
                        <m:ctrlPr>
                          <a:rPr lang="ko-KR" altLang="ko-KR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>
                      <m:sSubPr>
                        <m:ctrlPr>
                          <a:rPr lang="ko-KR" altLang="ko-K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2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ko-KR" sz="2200" b="1" dirty="0"/>
                  <a:t> </a:t>
                </a:r>
                <a:endParaRPr lang="ko-KR" alt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D56CB-C40D-A616-6560-9AFB8458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6" y="5109786"/>
                <a:ext cx="4151884" cy="430887"/>
              </a:xfrm>
              <a:prstGeom prst="rect">
                <a:avLst/>
              </a:prstGeom>
              <a:blipFill>
                <a:blip r:embed="rId4"/>
                <a:stretch>
                  <a:fillRect t="-12676" b="-25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79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2338</Words>
  <Application>Microsoft Office PowerPoint</Application>
  <PresentationFormat>와이드스크린</PresentationFormat>
  <Paragraphs>306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HY신명조</vt:lpstr>
      <vt:lpstr>HY헤드라인M</vt:lpstr>
      <vt:lpstr>나눔고딕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민주 김</dc:creator>
  <cp:lastModifiedBy>이보윤</cp:lastModifiedBy>
  <cp:revision>42</cp:revision>
  <dcterms:created xsi:type="dcterms:W3CDTF">2023-05-21T10:57:30Z</dcterms:created>
  <dcterms:modified xsi:type="dcterms:W3CDTF">2023-06-07T08:56:56Z</dcterms:modified>
  <cp:version/>
</cp:coreProperties>
</file>